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9" r:id="rId24"/>
    <p:sldId id="278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118" autoAdjust="0"/>
  </p:normalViewPr>
  <p:slideViewPr>
    <p:cSldViewPr>
      <p:cViewPr>
        <p:scale>
          <a:sx n="66" d="100"/>
          <a:sy n="66" d="100"/>
        </p:scale>
        <p:origin x="948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AD270-6D9E-4D12-885C-B0E248BF64A3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C35D-62B7-4D19-B744-A788D99C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13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안녕하세요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저는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쓰레기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줍깅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어플리케이션 수줍을 소개해드릴 팀장 이재영 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저희 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프리지아는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지구의 건강과 나의 건강을 함께 지키자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!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라는 슬로건으로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수줍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Soojoob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어플리케이션을 개발했습니다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목차 보시겠습니다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만든 서비스는 바로 </a:t>
            </a:r>
            <a:r>
              <a:rPr lang="ko-KR" altLang="en-US" dirty="0" err="1"/>
              <a:t>플로깅</a:t>
            </a:r>
            <a:r>
              <a:rPr lang="ko-KR" altLang="en-US" dirty="0"/>
              <a:t> 앱 </a:t>
            </a:r>
            <a:r>
              <a:rPr lang="en-US" altLang="ko-KR" dirty="0"/>
              <a:t>“</a:t>
            </a:r>
            <a:r>
              <a:rPr lang="ko-KR" altLang="en-US" dirty="0" err="1"/>
              <a:t>수줍</a:t>
            </a:r>
            <a:r>
              <a:rPr lang="en-US" altLang="ko-KR" dirty="0"/>
              <a:t>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서비스의 이름인 </a:t>
            </a:r>
            <a:r>
              <a:rPr lang="en-US" altLang="ko-KR" dirty="0"/>
              <a:t>'</a:t>
            </a:r>
            <a:r>
              <a:rPr lang="ko-KR" altLang="en-US" dirty="0" err="1"/>
              <a:t>수줍</a:t>
            </a:r>
            <a:r>
              <a:rPr lang="en-US" altLang="ko-KR" dirty="0"/>
              <a:t>' </a:t>
            </a:r>
            <a:r>
              <a:rPr lang="ko-KR" altLang="en-US" dirty="0"/>
              <a:t>은 세가지 의미를 가지고 있는데요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'</a:t>
            </a:r>
            <a:r>
              <a:rPr lang="ko-KR" altLang="en-US" dirty="0" err="1"/>
              <a:t>수줍</a:t>
            </a:r>
            <a:r>
              <a:rPr lang="en-US" altLang="ko-KR" dirty="0"/>
              <a:t>'</a:t>
            </a:r>
            <a:r>
              <a:rPr lang="ko-KR" altLang="en-US" dirty="0"/>
              <a:t>이라는 단어를 관통하는 부끄러운</a:t>
            </a:r>
            <a:r>
              <a:rPr lang="en-US" altLang="ko-KR" dirty="0"/>
              <a:t>, </a:t>
            </a:r>
            <a:r>
              <a:rPr lang="ko-KR" altLang="en-US" dirty="0"/>
              <a:t>즉 보기 부끄러운 쓰레기들을</a:t>
            </a:r>
          </a:p>
          <a:p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손</a:t>
            </a:r>
            <a:r>
              <a:rPr lang="en-US" altLang="ko-KR" dirty="0"/>
              <a:t>'</a:t>
            </a:r>
            <a:r>
              <a:rPr lang="ko-KR" altLang="en-US" dirty="0" err="1"/>
              <a:t>수줍</a:t>
            </a:r>
            <a:r>
              <a:rPr lang="en-US" altLang="ko-KR" dirty="0"/>
              <a:t>'</a:t>
            </a:r>
            <a:r>
              <a:rPr lang="ko-KR" altLang="en-US" dirty="0"/>
              <a:t>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쓰레기를 수집</a:t>
            </a:r>
            <a:r>
              <a:rPr lang="en-US" altLang="ko-KR" dirty="0"/>
              <a:t>(</a:t>
            </a:r>
            <a:r>
              <a:rPr lang="ko-KR" altLang="en-US" dirty="0" err="1"/>
              <a:t>줍</a:t>
            </a:r>
            <a:r>
              <a:rPr lang="en-US" altLang="ko-KR" dirty="0"/>
              <a:t>)</a:t>
            </a:r>
            <a:r>
              <a:rPr lang="ko-KR" altLang="en-US" dirty="0"/>
              <a:t>하다</a:t>
            </a:r>
            <a:r>
              <a:rPr lang="en-US" altLang="ko-KR" dirty="0"/>
              <a:t>. 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54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다음으로는 주요기능 보여드리겠습니다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저희 서비스의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메인기능인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플로깅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기능입니다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하단 중앙의 휴지통 버튼을 누르면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플로깅을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시작하고</a:t>
            </a:r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쓰레기를 주울 때 버튼을 누르면 쓰레기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갯수가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카운팅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카운팅한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위치에는 지도상에 꽃이 피어나서 마킹이 되고</a:t>
            </a:r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지나간 길은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폴리라인으로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경로를 확인 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그리고 활동한 지도사진을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SNS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에 쉽게 공유할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784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경험치와 업적 배지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단순히 </a:t>
            </a:r>
            <a:r>
              <a:rPr lang="ko-KR" altLang="en-US" dirty="0" err="1"/>
              <a:t>플로깅을</a:t>
            </a:r>
            <a:r>
              <a:rPr lang="ko-KR" altLang="en-US" dirty="0"/>
              <a:t> 하면 지루하고 목표의식이 없기때문에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활동기록에 따라서 온도경험치를 산정하여 </a:t>
            </a:r>
            <a:r>
              <a:rPr lang="en-US" altLang="ko-KR" dirty="0"/>
              <a:t>100</a:t>
            </a:r>
            <a:r>
              <a:rPr lang="ko-KR" altLang="en-US" dirty="0"/>
              <a:t>도까지 올릴 수 있도록 하였고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특정한 조건을 달성 시 얻을 수 있는 배지 시스템을 만들어서 이용자들이 수집하는 재미를 느끼고 도전할 수 있도록 개발하였습니다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09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설명하니까 감이 잘 </a:t>
            </a:r>
            <a:r>
              <a:rPr lang="ko-KR" altLang="en-US" dirty="0" err="1"/>
              <a:t>안오시죠</a:t>
            </a:r>
            <a:r>
              <a:rPr lang="en-US" altLang="ko-KR" dirty="0"/>
              <a:t>? </a:t>
            </a:r>
            <a:r>
              <a:rPr lang="ko-KR" altLang="en-US" dirty="0"/>
              <a:t>영상으로 </a:t>
            </a:r>
            <a:r>
              <a:rPr lang="ko-KR" altLang="en-US" dirty="0" err="1"/>
              <a:t>만나보시죠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재생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607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영상 잘 보셨나요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?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모바일 앱인데 영상으로만 끝내면 아쉽겠죠</a:t>
            </a:r>
            <a:r>
              <a:rPr lang="en-US" altLang="ko-KR" dirty="0"/>
              <a:t>, </a:t>
            </a:r>
            <a:r>
              <a:rPr lang="ko-KR" altLang="en-US" dirty="0"/>
              <a:t>현장에 나가 있는 저희 리포터를 불러서 연결해보겠습니다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58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박한훈</a:t>
            </a:r>
            <a:r>
              <a:rPr lang="ko-KR" altLang="en-US" dirty="0"/>
              <a:t> 리포터</a:t>
            </a:r>
            <a:r>
              <a:rPr lang="en-US" altLang="ko-KR" dirty="0"/>
              <a:t>, </a:t>
            </a:r>
            <a:r>
              <a:rPr lang="ko-KR" altLang="en-US" dirty="0"/>
              <a:t>그곳 날씨가 좋은데요</a:t>
            </a:r>
            <a:r>
              <a:rPr lang="en-US" altLang="ko-KR" dirty="0"/>
              <a:t>. </a:t>
            </a:r>
            <a:r>
              <a:rPr lang="ko-KR" altLang="en-US" dirty="0" err="1"/>
              <a:t>플로깅</a:t>
            </a:r>
            <a:r>
              <a:rPr lang="ko-KR" altLang="en-US" dirty="0"/>
              <a:t> 한 번 </a:t>
            </a:r>
            <a:r>
              <a:rPr lang="ko-KR" altLang="en-US" dirty="0" err="1"/>
              <a:t>해주시겠습니까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네 </a:t>
            </a:r>
            <a:r>
              <a:rPr lang="ko-KR" altLang="en-US" dirty="0" err="1"/>
              <a:t>박한훈</a:t>
            </a:r>
            <a:r>
              <a:rPr lang="ko-KR" altLang="en-US" dirty="0"/>
              <a:t> 리포터 고생하셨습니다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73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기대효과</a:t>
            </a:r>
            <a:r>
              <a:rPr lang="en-US" altLang="ko-KR" dirty="0"/>
              <a:t>, </a:t>
            </a:r>
            <a:r>
              <a:rPr lang="ko-KR" altLang="en-US" dirty="0"/>
              <a:t>향후계획</a:t>
            </a:r>
            <a:r>
              <a:rPr lang="en-US" altLang="ko-KR" dirty="0"/>
              <a:t>, </a:t>
            </a:r>
            <a:r>
              <a:rPr lang="ko-KR" altLang="en-US" dirty="0"/>
              <a:t>개발환경 및 기술</a:t>
            </a:r>
            <a:r>
              <a:rPr lang="en-US" altLang="ko-KR" dirty="0"/>
              <a:t>, </a:t>
            </a:r>
            <a:r>
              <a:rPr lang="ko-KR" altLang="en-US" dirty="0"/>
              <a:t>팀원소개 및 프로젝트 후기를 소개하며 프로젝트를 마무리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7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저희 서비스를 이용하는 유저들은 일상속에서 환경문제를 </a:t>
            </a:r>
            <a:r>
              <a:rPr lang="ko-KR" altLang="en-US" dirty="0" err="1"/>
              <a:t>개선하는데에</a:t>
            </a:r>
            <a:r>
              <a:rPr lang="ko-KR" altLang="en-US" dirty="0"/>
              <a:t> 기여한다는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성취감을 느낄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두번째로는 달리기나 걷기에 쓰레기를 줍기 위해 허리를 굽혔다 폈다</a:t>
            </a:r>
            <a:r>
              <a:rPr lang="en-US" altLang="ko-KR" dirty="0"/>
              <a:t>, </a:t>
            </a:r>
            <a:r>
              <a:rPr lang="ko-KR" altLang="en-US" dirty="0"/>
              <a:t>앉았다 일어났다 하는 움직임들이 추가되면서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더 높은 </a:t>
            </a:r>
            <a:r>
              <a:rPr lang="ko-KR" altLang="en-US" dirty="0" err="1"/>
              <a:t>운동효</a:t>
            </a:r>
            <a:r>
              <a:rPr lang="en-US" altLang="ko-KR" dirty="0"/>
              <a:t>’</a:t>
            </a:r>
            <a:r>
              <a:rPr lang="ko-KR" altLang="en-US" dirty="0"/>
              <a:t>과</a:t>
            </a:r>
            <a:r>
              <a:rPr lang="en-US" altLang="ko-KR" dirty="0"/>
              <a:t>’</a:t>
            </a:r>
            <a:r>
              <a:rPr lang="ko-KR" altLang="en-US" dirty="0"/>
              <a:t>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 세번째로는 </a:t>
            </a:r>
            <a:r>
              <a:rPr lang="en-US" altLang="ko-KR" dirty="0"/>
              <a:t>SNS</a:t>
            </a:r>
            <a:r>
              <a:rPr lang="ko-KR" altLang="en-US" dirty="0"/>
              <a:t>공유를 통해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선한 영향력이 퍼져 이용자들이 점차 늘어나고 플랫폼이 활성화가 되면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평소 길에 보이는 작은 쓰레기들의 양이 감소 할 것이고 기획배경에서 보여드렸던 쓰레기 문제들도 점차 개선될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90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기록 상세페이지를 만들고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카운팅한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쓰레기를 분류해서 저장하는 기능과</a:t>
            </a:r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헬스 </a:t>
            </a:r>
            <a:r>
              <a:rPr lang="en-US" altLang="ko-KR" dirty="0"/>
              <a:t>API</a:t>
            </a:r>
            <a:r>
              <a:rPr lang="ko-KR" altLang="en-US" dirty="0"/>
              <a:t>를 결합하여 걸음 수와 소모 칼로리를 알려주는 기능을 추가로 개발하려고 합니다</a:t>
            </a:r>
            <a:r>
              <a:rPr lang="en-US" altLang="ko-KR" dirty="0"/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마지막으로는 구현하지 못한 웨어러블 앱까지 추가로 개발해보려고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538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개발환경과 기술은 그림과 같은 기능들을 사용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35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배경</a:t>
            </a:r>
            <a:r>
              <a:rPr lang="en-US" altLang="ko-KR" dirty="0"/>
              <a:t>, </a:t>
            </a:r>
            <a:r>
              <a:rPr lang="ko-KR" altLang="en-US" dirty="0"/>
              <a:t>서비스소개</a:t>
            </a:r>
            <a:r>
              <a:rPr lang="en-US" altLang="ko-KR" dirty="0"/>
              <a:t>, </a:t>
            </a:r>
            <a:r>
              <a:rPr lang="ko-KR" altLang="en-US" dirty="0"/>
              <a:t>산출물</a:t>
            </a:r>
            <a:r>
              <a:rPr lang="en-US" altLang="ko-KR" dirty="0"/>
              <a:t>, </a:t>
            </a:r>
            <a:r>
              <a:rPr lang="ko-KR" altLang="en-US" dirty="0"/>
              <a:t>프로젝트 마무리로 나눠서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8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 팀원들과 각각의 역할</a:t>
            </a:r>
            <a:r>
              <a:rPr lang="en-US" altLang="ko-KR" dirty="0"/>
              <a:t>, </a:t>
            </a:r>
            <a:r>
              <a:rPr lang="ko-KR" altLang="en-US" dirty="0"/>
              <a:t>프로젝트 후기 한마디입니다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백엔드에</a:t>
            </a:r>
            <a:r>
              <a:rPr lang="ko-KR" altLang="en-US" dirty="0"/>
              <a:t> 다은님</a:t>
            </a:r>
            <a:r>
              <a:rPr lang="en-US" altLang="ko-KR" dirty="0"/>
              <a:t>, </a:t>
            </a:r>
            <a:r>
              <a:rPr lang="ko-KR" altLang="en-US" dirty="0"/>
              <a:t>민진님</a:t>
            </a:r>
            <a:r>
              <a:rPr lang="en-US" altLang="ko-KR" dirty="0"/>
              <a:t>, </a:t>
            </a:r>
            <a:r>
              <a:rPr lang="ko-KR" altLang="en-US" dirty="0"/>
              <a:t>석현님이 힘 </a:t>
            </a:r>
            <a:r>
              <a:rPr lang="ko-KR" altLang="en-US" dirty="0" err="1"/>
              <a:t>써주셨고</a:t>
            </a:r>
            <a:r>
              <a:rPr lang="ko-KR" altLang="en-US" dirty="0"/>
              <a:t> </a:t>
            </a:r>
            <a:r>
              <a:rPr lang="ko-KR" altLang="en-US" dirty="0" err="1"/>
              <a:t>프론트엔드에</a:t>
            </a:r>
            <a:r>
              <a:rPr lang="ko-KR" altLang="en-US" dirty="0"/>
              <a:t> </a:t>
            </a:r>
            <a:r>
              <a:rPr lang="ko-KR" altLang="en-US" dirty="0" err="1"/>
              <a:t>찬석님</a:t>
            </a:r>
            <a:r>
              <a:rPr lang="en-US" altLang="ko-KR" dirty="0"/>
              <a:t>, </a:t>
            </a:r>
            <a:r>
              <a:rPr lang="ko-KR" altLang="en-US" dirty="0" err="1"/>
              <a:t>한훈님</a:t>
            </a:r>
            <a:r>
              <a:rPr lang="en-US" altLang="ko-KR" dirty="0"/>
              <a:t>, </a:t>
            </a:r>
            <a:r>
              <a:rPr lang="ko-KR" altLang="en-US" dirty="0"/>
              <a:t>그리고 제가 작업을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다들 처음 접하는 안드로이드 </a:t>
            </a:r>
            <a:r>
              <a:rPr lang="ko-KR" altLang="en-US" dirty="0" err="1"/>
              <a:t>네이티브앱</a:t>
            </a:r>
            <a:r>
              <a:rPr lang="ko-KR" altLang="en-US" dirty="0"/>
              <a:t> </a:t>
            </a:r>
            <a:r>
              <a:rPr lang="ko-KR" altLang="en-US" dirty="0" err="1"/>
              <a:t>코틀린</a:t>
            </a:r>
            <a:r>
              <a:rPr lang="ko-KR" altLang="en-US" dirty="0"/>
              <a:t> 프로젝트였지만 최선을 </a:t>
            </a:r>
            <a:r>
              <a:rPr lang="ko-KR" altLang="en-US" dirty="0" err="1"/>
              <a:t>다해주셔서</a:t>
            </a:r>
            <a:r>
              <a:rPr lang="ko-KR" altLang="en-US" dirty="0"/>
              <a:t> 감사하다는 말씀 전해드리고 싶고</a:t>
            </a:r>
          </a:p>
          <a:p>
            <a:endParaRPr lang="ko-KR" altLang="en-US" dirty="0"/>
          </a:p>
          <a:p>
            <a:r>
              <a:rPr lang="en-US" altLang="ko-KR" dirty="0"/>
              <a:t>6</a:t>
            </a:r>
            <a:r>
              <a:rPr lang="ko-KR" altLang="en-US" dirty="0"/>
              <a:t>주간 고생한 저희 팀원들과 함께한 구미 </a:t>
            </a:r>
            <a:r>
              <a:rPr lang="en-US" altLang="ko-KR" dirty="0"/>
              <a:t>2</a:t>
            </a:r>
            <a:r>
              <a:rPr lang="ko-KR" altLang="en-US" dirty="0"/>
              <a:t>반 여러분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ko-KR" altLang="en-US" dirty="0" err="1"/>
              <a:t>컨설턴트님</a:t>
            </a:r>
            <a:r>
              <a:rPr lang="en-US" altLang="ko-KR" dirty="0"/>
              <a:t>, </a:t>
            </a:r>
            <a:r>
              <a:rPr lang="ko-KR" altLang="en-US" dirty="0"/>
              <a:t>코치님</a:t>
            </a:r>
            <a:r>
              <a:rPr lang="en-US" altLang="ko-KR" dirty="0"/>
              <a:t>, </a:t>
            </a:r>
            <a:r>
              <a:rPr lang="ko-KR" altLang="en-US" dirty="0" err="1"/>
              <a:t>프로님</a:t>
            </a:r>
            <a:r>
              <a:rPr lang="ko-KR" altLang="en-US" dirty="0"/>
              <a:t> 정말 수고 많으셨습니다</a:t>
            </a:r>
            <a:r>
              <a:rPr lang="en-US" altLang="ko-KR" dirty="0"/>
              <a:t>!(</a:t>
            </a:r>
            <a:r>
              <a:rPr lang="ko-KR" altLang="en-US" dirty="0"/>
              <a:t>박수유도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288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나와 지구의 건강을 함께 </a:t>
            </a:r>
            <a:r>
              <a:rPr lang="en-US" altLang="ko-KR" dirty="0"/>
              <a:t>! “</a:t>
            </a:r>
            <a:r>
              <a:rPr lang="ko-KR" altLang="en-US" dirty="0" err="1"/>
              <a:t>수줍</a:t>
            </a:r>
            <a:r>
              <a:rPr lang="en-US" altLang="ko-KR" dirty="0"/>
              <a:t>”</a:t>
            </a:r>
            <a:r>
              <a:rPr lang="ko-KR" altLang="en-US" dirty="0"/>
              <a:t> 이었습니다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363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서비스에 대해 궁금하신 사항이나 건의사항이 있으시다면 말씀해주세요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34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개발환경과 기술은 그림과 같은 기능들을 사용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기획배경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9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여러분 길을 다니시면서 길가에 쓰레기가 얼마나 있는지 보신적 </a:t>
            </a:r>
            <a:r>
              <a:rPr lang="ko-KR" altLang="en-US" dirty="0" err="1"/>
              <a:t>있으신가요</a:t>
            </a:r>
            <a:r>
              <a:rPr lang="en-US" altLang="ko-KR" dirty="0"/>
              <a:t>? </a:t>
            </a:r>
            <a:r>
              <a:rPr lang="ko-KR" altLang="en-US" dirty="0"/>
              <a:t>담배꽁초부터 마스크</a:t>
            </a:r>
            <a:r>
              <a:rPr lang="en-US" altLang="ko-KR" dirty="0"/>
              <a:t>, </a:t>
            </a:r>
            <a:r>
              <a:rPr lang="ko-KR" altLang="en-US" dirty="0"/>
              <a:t>일회용 </a:t>
            </a:r>
            <a:r>
              <a:rPr lang="ko-KR" altLang="en-US" dirty="0" err="1"/>
              <a:t>커피컵</a:t>
            </a:r>
            <a:r>
              <a:rPr lang="ko-KR" altLang="en-US" dirty="0"/>
              <a:t> 등 수많은 쓰레기들이 장마철에 빗물을 타고 하천으로</a:t>
            </a:r>
            <a:r>
              <a:rPr lang="en-US" altLang="ko-KR" dirty="0"/>
              <a:t>, </a:t>
            </a:r>
            <a:r>
              <a:rPr lang="ko-KR" altLang="en-US" dirty="0"/>
              <a:t>바다로 유입되고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이런 해양쓰레기들은 대부분이 플라스틱 재질에다 물에 잘 뜨는 성질이며 크기가 작아서 바다생물들이 쉽게 삼킨다는 문제를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바다를 떠다니면서 서서히 분해되게 되고 수많은 미세 플라스틱이 되어 다시 우리의 식탁으로 돌아오게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81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이러한 쓰레기들이 그냥 바다로 들어가는 것이 아니라 </a:t>
            </a:r>
            <a:r>
              <a:rPr lang="ko-KR" altLang="en-US" dirty="0" err="1"/>
              <a:t>빗물받이들을</a:t>
            </a:r>
            <a:r>
              <a:rPr lang="ko-KR" altLang="en-US" dirty="0"/>
              <a:t> 꽉 막아서 이번 폭우때와 같이 홍수의 주범이 되기도 합니다</a:t>
            </a:r>
            <a:r>
              <a:rPr lang="en-US" altLang="ko-KR" dirty="0"/>
              <a:t>. </a:t>
            </a:r>
            <a:r>
              <a:rPr lang="ko-KR" altLang="en-US" dirty="0"/>
              <a:t>관련 뉴스 보시겠습니다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1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영상 재생</a:t>
            </a:r>
            <a:r>
              <a:rPr lang="en-US" altLang="ko-KR" dirty="0"/>
              <a:t>)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지난주인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KBS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뉴스의 일부를 가져와 봤습니다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방금 뉴스와 같이 쓰레기가 흘러 들어가기 전에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빗물받이를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막아서 큰 피해로 이어진다는 사실을 이번 폭우를 통해서 추가로 알게 되었습니다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길가의 쓰레기가 해양 쓰레기 되어서 발생하는 문제는 장기적으로 우리 식탁으로 돌아오는 피해인 반면 </a:t>
            </a:r>
            <a:endParaRPr lang="en-US" altLang="ko-K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이번 폭우로 인한 홍수피해는 즉각적으로 다가오는 피해이기 때문에 더욱 와 닿는 것 같습니다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그래서 길가의 쓰레기를 깨끗하게 치우면 쉽게 해결되는 문제인데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여기서 의문점이 생깁니다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길가의 쓰레기를 치우는 담당이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누구신지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다들 아십니까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6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바로 </a:t>
            </a:r>
            <a:r>
              <a:rPr lang="ko-KR" altLang="en-US" dirty="0" err="1"/>
              <a:t>환경미화원입니다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저도 이렇게 길이 지저분한데 환경미화원분들은 무엇을 </a:t>
            </a:r>
            <a:r>
              <a:rPr lang="ko-KR" altLang="en-US" dirty="0" err="1"/>
              <a:t>하는건가</a:t>
            </a:r>
            <a:r>
              <a:rPr lang="en-US" altLang="ko-KR" dirty="0"/>
              <a:t>? </a:t>
            </a:r>
            <a:r>
              <a:rPr lang="ko-KR" altLang="en-US" dirty="0"/>
              <a:t>의문을 가져서 조사를 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일반적으로 생각하는 미화원은 맨 왼쪽의 </a:t>
            </a:r>
            <a:r>
              <a:rPr lang="ko-KR" altLang="en-US" dirty="0" err="1"/>
              <a:t>가로환경미화원인데요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도로 청소 뿐 아니라 계절별로 봄에는 </a:t>
            </a:r>
            <a:r>
              <a:rPr lang="ko-KR" altLang="en-US" dirty="0" err="1"/>
              <a:t>벚꽃잎</a:t>
            </a:r>
            <a:r>
              <a:rPr lang="en-US" altLang="ko-KR" dirty="0"/>
              <a:t>, </a:t>
            </a:r>
            <a:r>
              <a:rPr lang="ko-KR" altLang="en-US" dirty="0"/>
              <a:t>가을은 낙엽</a:t>
            </a:r>
            <a:r>
              <a:rPr lang="en-US" altLang="ko-KR" dirty="0"/>
              <a:t>, </a:t>
            </a:r>
            <a:r>
              <a:rPr lang="ko-KR" altLang="en-US" dirty="0"/>
              <a:t>겨울은 제설 등의 추가업무가 있고 </a:t>
            </a:r>
            <a:endParaRPr lang="en-US" altLang="ko-KR" dirty="0"/>
          </a:p>
          <a:p>
            <a:r>
              <a:rPr lang="ko-KR" altLang="en-US" dirty="0"/>
              <a:t>개인별 담당구역이 넓어서 큰 쓰레기들을 위주로 작업을 </a:t>
            </a:r>
            <a:r>
              <a:rPr lang="ko-KR" altLang="en-US" dirty="0" err="1"/>
              <a:t>하다보니</a:t>
            </a:r>
            <a:r>
              <a:rPr lang="ko-KR" altLang="en-US" dirty="0"/>
              <a:t> 세세하고 깨끗한 청소가 어렵다고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환경미화원들은 인력부족을 이유로 증원요청을 하는데도 정부에서는 산정된 인원수에 따라 편성했기 때문에 인력충원이 어렵다고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이런 문제들을 해결하기 위해 많은 사람들이 쉽게 참여하여 달리기나 걷기를 하며 쓰레기를 줍는다는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플로깅</a:t>
            </a:r>
            <a:r>
              <a:rPr lang="en-US" altLang="ko-KR" dirty="0"/>
              <a:t>' </a:t>
            </a:r>
            <a:r>
              <a:rPr lang="ko-KR" altLang="en-US" dirty="0"/>
              <a:t>에 주목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플로깅이란</a:t>
            </a:r>
            <a:r>
              <a:rPr lang="ko-KR" altLang="en-US" dirty="0"/>
              <a:t> 달리기나 조깅을 하며 쓰레기를 줍는다는 신조어인데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스웨덴어 </a:t>
            </a:r>
            <a:r>
              <a:rPr lang="ko-KR" altLang="en-US" dirty="0" err="1"/>
              <a:t>줍다를</a:t>
            </a:r>
            <a:r>
              <a:rPr lang="ko-KR" altLang="en-US" dirty="0"/>
              <a:t> 뜻하는 </a:t>
            </a:r>
            <a:r>
              <a:rPr lang="ko-KR" altLang="en-US" dirty="0" err="1"/>
              <a:t>플로카</a:t>
            </a:r>
            <a:r>
              <a:rPr lang="ko-KR" altLang="en-US" dirty="0"/>
              <a:t> </a:t>
            </a:r>
            <a:r>
              <a:rPr lang="ko-KR" altLang="en-US" dirty="0" err="1"/>
              <a:t>우프와</a:t>
            </a:r>
            <a:r>
              <a:rPr lang="ko-KR" altLang="en-US" dirty="0"/>
              <a:t> 영어단어 조깅이 합쳐져서 만들어졌습니다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활성화된 </a:t>
            </a:r>
            <a:r>
              <a:rPr lang="ko-KR" altLang="en-US" dirty="0" err="1"/>
              <a:t>플로깅</a:t>
            </a:r>
            <a:r>
              <a:rPr lang="ko-KR" altLang="en-US" dirty="0"/>
              <a:t> 플랫폼이나 서비스가 없었고</a:t>
            </a:r>
          </a:p>
          <a:p>
            <a:endParaRPr lang="ko-KR" altLang="en-US" dirty="0"/>
          </a:p>
          <a:p>
            <a:r>
              <a:rPr lang="ko-KR" altLang="en-US" dirty="0" err="1"/>
              <a:t>플로깅이</a:t>
            </a:r>
            <a:r>
              <a:rPr lang="ko-KR" altLang="en-US" dirty="0"/>
              <a:t> 유명한 헬스 앱 내 일정기간의 짧은 캠페인으로 그쳤던 경우가 많았습니다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그래서 지속적인 활동이 가능한 </a:t>
            </a:r>
            <a:r>
              <a:rPr lang="ko-KR" altLang="en-US" dirty="0" err="1"/>
              <a:t>플로깅</a:t>
            </a:r>
            <a:r>
              <a:rPr lang="ko-KR" altLang="en-US" dirty="0"/>
              <a:t> 플랫폼이 필요하다고 느꼈고 서비스를 기획하게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6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기획한 저희 서비스를 소개해드리겠습니다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AC35D-62B7-4D19-B744-A788D99C8E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7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40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1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4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9.png"/><Relationship Id="rId5" Type="http://schemas.openxmlformats.org/officeDocument/2006/relationships/image" Target="../media/image71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microsoft.com/office/2007/relationships/hdphoto" Target="../media/hdphoto1.wdp"/><Relationship Id="rId4" Type="http://schemas.openxmlformats.org/officeDocument/2006/relationships/image" Target="../media/image6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png"/><Relationship Id="rId3" Type="http://schemas.openxmlformats.org/officeDocument/2006/relationships/image" Target="../media/image10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66.png"/><Relationship Id="rId4" Type="http://schemas.openxmlformats.org/officeDocument/2006/relationships/image" Target="../media/image103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950" y="7381413"/>
            <a:ext cx="9551815" cy="935950"/>
            <a:chOff x="4366950" y="7381413"/>
            <a:chExt cx="9551815" cy="93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2268617" y="3933819"/>
            <a:ext cx="22810960" cy="275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300" kern="0" spc="-1100" dirty="0">
                <a:solidFill>
                  <a:srgbClr val="1D5B22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수  줍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97344" y="1975295"/>
            <a:ext cx="12469706" cy="226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100" kern="0" spc="-900" dirty="0">
                <a:solidFill>
                  <a:srgbClr val="5EB656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SooJooB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0370" y="7581067"/>
            <a:ext cx="10864980" cy="783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나의 건강과 지구의 건강을 함께!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928585" y="9279343"/>
            <a:ext cx="2254458" cy="526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공통 프로젝트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526790" y="9279343"/>
            <a:ext cx="2971370" cy="526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유상진 컨설턴트님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269649" y="1920074"/>
            <a:ext cx="428652" cy="396482"/>
            <a:chOff x="12269649" y="1920074"/>
            <a:chExt cx="428652" cy="3964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9649" y="1920074"/>
              <a:ext cx="428652" cy="396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71898" y="1920074"/>
            <a:ext cx="1215522" cy="475116"/>
            <a:chOff x="4071898" y="1920074"/>
            <a:chExt cx="1215522" cy="4751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1898" y="192007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3618" y="2417566"/>
            <a:ext cx="1531728" cy="546503"/>
            <a:chOff x="3153618" y="2417566"/>
            <a:chExt cx="1531728" cy="5465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3618" y="2417566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95610" y="3079116"/>
            <a:ext cx="1688706" cy="601894"/>
            <a:chOff x="13395610" y="3079116"/>
            <a:chExt cx="1688706" cy="6018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95610" y="3079116"/>
              <a:ext cx="1688706" cy="6018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sp>
        <p:nvSpPr>
          <p:cNvPr id="2" name="Object 8">
            <a:extLst>
              <a:ext uri="{FF2B5EF4-FFF2-40B4-BE49-F238E27FC236}">
                <a16:creationId xmlns:a16="http://schemas.microsoft.com/office/drawing/2014/main" id="{3BF483C1-A4C8-DD33-D04F-B320EF8196C7}"/>
              </a:ext>
            </a:extLst>
          </p:cNvPr>
          <p:cNvSpPr txBox="1"/>
          <p:nvPr/>
        </p:nvSpPr>
        <p:spPr>
          <a:xfrm>
            <a:off x="15204127" y="9277276"/>
            <a:ext cx="2069302" cy="564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100" kern="0" spc="400" dirty="0">
                <a:solidFill>
                  <a:srgbClr val="2D7533"/>
                </a:solidFill>
                <a:latin typeface="S-Core Dream 7 ExtraBold" pitchFamily="34" charset="0"/>
                <a:cs typeface="S-Core Dream 7 ExtraBold" pitchFamily="34" charset="0"/>
              </a:rPr>
              <a:t>프리지아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2FD9BFDB-E011-4DF1-D640-FA19F69C8CE1}"/>
              </a:ext>
            </a:extLst>
          </p:cNvPr>
          <p:cNvSpPr txBox="1"/>
          <p:nvPr/>
        </p:nvSpPr>
        <p:spPr>
          <a:xfrm>
            <a:off x="13232931" y="9277276"/>
            <a:ext cx="2651780" cy="564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1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구미 2반 10팀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26190" y="1344305"/>
            <a:ext cx="13442857" cy="1312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플로깅 앱 수줍!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94973" y="5982990"/>
            <a:ext cx="5295762" cy="1821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수줍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807711" y="5239248"/>
            <a:ext cx="2444991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쓰레기들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100020" y="4959736"/>
            <a:ext cx="2432410" cy="657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보호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239256" y="6236629"/>
            <a:ext cx="2318404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달리며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245471" y="5331276"/>
            <a:ext cx="3210714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버려진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0672690" y="7621190"/>
            <a:ext cx="3210714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기록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652942" y="2151058"/>
            <a:ext cx="8979835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나의 건강과 지구의 건강을 함께 지키자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1" y="5532295"/>
            <a:ext cx="3563190" cy="678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플로깅 어플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0165550" y="4055192"/>
            <a:ext cx="3137899" cy="657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함께하는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3734489" y="5585951"/>
            <a:ext cx="2284327" cy="657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자연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2619138" y="6899971"/>
            <a:ext cx="3210714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걸으며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7153264" y="3902400"/>
            <a:ext cx="1598529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길가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2993967" y="4509800"/>
            <a:ext cx="2242482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바다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2907906" y="7165372"/>
            <a:ext cx="2642371" cy="657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지구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서비스 소개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5284538" y="643970"/>
            <a:ext cx="2010671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프로젝트 소개</a:t>
            </a:r>
            <a:endParaRPr 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440508-86E0-BA5F-CC3A-CCCADCC67EC8}"/>
              </a:ext>
            </a:extLst>
          </p:cNvPr>
          <p:cNvGrpSpPr/>
          <p:nvPr/>
        </p:nvGrpSpPr>
        <p:grpSpPr>
          <a:xfrm>
            <a:off x="11421207" y="5388658"/>
            <a:ext cx="3386470" cy="1655197"/>
            <a:chOff x="11421207" y="5388658"/>
            <a:chExt cx="3386470" cy="16551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287331" y="5388658"/>
              <a:ext cx="1655197" cy="1655197"/>
              <a:chOff x="12287331" y="5388658"/>
              <a:chExt cx="1655197" cy="16551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87331" y="5388658"/>
                <a:ext cx="1655197" cy="1655197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1421207" y="5945248"/>
              <a:ext cx="338647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kern="0" spc="-100" dirty="0">
                  <a:solidFill>
                    <a:srgbClr val="2D7533"/>
                  </a:solidFill>
                  <a:latin typeface="S-Core Dream 7 ExtraBold"/>
                  <a:cs typeface="S-Core Dream 7 ExtraBold" pitchFamily="34" charset="0"/>
                </a:rPr>
                <a:t>수집(줍)하다</a:t>
              </a:r>
              <a:endParaRPr lang="en-US" dirty="0">
                <a:latin typeface="S-Core Dream 7 ExtraBold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37ED9B-9373-CA5F-6208-7EC0B1C5E699}"/>
              </a:ext>
            </a:extLst>
          </p:cNvPr>
          <p:cNvGrpSpPr/>
          <p:nvPr/>
        </p:nvGrpSpPr>
        <p:grpSpPr>
          <a:xfrm>
            <a:off x="3151045" y="3529714"/>
            <a:ext cx="4473079" cy="1377952"/>
            <a:chOff x="3151045" y="3529714"/>
            <a:chExt cx="4473079" cy="13779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98609" y="3529714"/>
              <a:ext cx="1377952" cy="1377952"/>
              <a:chOff x="4698609" y="3529714"/>
              <a:chExt cx="1377952" cy="137795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698609" y="3529714"/>
                <a:ext cx="1377952" cy="1377952"/>
              </a:xfrm>
              <a:prstGeom prst="rect">
                <a:avLst/>
              </a:prstGeom>
            </p:spPr>
          </p:pic>
        </p:grpSp>
        <p:sp>
          <p:nvSpPr>
            <p:cNvPr id="47" name="Object 47"/>
            <p:cNvSpPr txBox="1"/>
            <p:nvPr/>
          </p:nvSpPr>
          <p:spPr>
            <a:xfrm>
              <a:off x="3151045" y="3939022"/>
              <a:ext cx="4473079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kern="0" spc="-100" dirty="0">
                  <a:solidFill>
                    <a:srgbClr val="2D7533"/>
                  </a:solidFill>
                  <a:latin typeface="S-Core Dream 7 ExtraBold"/>
                  <a:cs typeface="S-Core Dream 7 ExtraBold" pitchFamily="34" charset="0"/>
                </a:rPr>
                <a:t>부끄러운</a:t>
              </a:r>
              <a:endParaRPr lang="en-US" dirty="0">
                <a:latin typeface="S-Core Dream 7 ExtraBold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A0E243-920F-46CF-0F2C-6209D834DC1A}"/>
              </a:ext>
            </a:extLst>
          </p:cNvPr>
          <p:cNvGrpSpPr/>
          <p:nvPr/>
        </p:nvGrpSpPr>
        <p:grpSpPr>
          <a:xfrm>
            <a:off x="5021181" y="7161013"/>
            <a:ext cx="3210714" cy="1081091"/>
            <a:chOff x="5021181" y="7161013"/>
            <a:chExt cx="3210714" cy="10810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85993" y="7161013"/>
              <a:ext cx="1081091" cy="1081091"/>
              <a:chOff x="6085993" y="7161013"/>
              <a:chExt cx="1081091" cy="108109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85993" y="7161013"/>
                <a:ext cx="1081091" cy="1081091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>
              <a:off x="5021181" y="7411699"/>
              <a:ext cx="321071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kern="0" spc="-100" dirty="0">
                  <a:solidFill>
                    <a:srgbClr val="2D7533"/>
                  </a:solidFill>
                  <a:latin typeface="S-Core Dream 7 ExtraBold"/>
                  <a:cs typeface="S-Core Dream 7 ExtraBold" pitchFamily="34" charset="0"/>
                </a:rPr>
                <a:t>손'수줍'다</a:t>
              </a:r>
              <a:endParaRPr lang="en-US" dirty="0">
                <a:latin typeface="S-Core Dream 7 Extra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3186619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서비스 소개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60964" y="643970"/>
            <a:ext cx="3134251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주요기능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28571" y="1680286"/>
            <a:ext cx="10971429" cy="1317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플로깅 기능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76190" y="2544972"/>
            <a:ext cx="8714286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수줍의 핵심 컨텐츠! 기록 &amp; 공유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276190" y="4841038"/>
            <a:ext cx="11800000" cy="1950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쓰레기를 주울 때 카운팅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주운 위치에 꽃이 피어나서 지도에 마킹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지나간 길은 폴리라인으로 경로 확인 가능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28571" y="4018628"/>
            <a:ext cx="1665755" cy="110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6190" y="7416829"/>
            <a:ext cx="11714286" cy="1903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기록에는 마킹과 폴리라인이 된 지도 사진이 기본 연동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필요 시 유저가 커스텀한 사진으로 변경 가능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SNS 공유 기능 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28571" y="6548862"/>
            <a:ext cx="1584498" cy="110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140476" y="4112371"/>
            <a:ext cx="6787905" cy="827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 OTF" pitchFamily="34" charset="0"/>
                <a:cs typeface="Jalnan OTF" pitchFamily="34" charset="0"/>
              </a:rPr>
              <a:t>카운팅, 마킹, 폴리라인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140476" y="6649924"/>
            <a:ext cx="3785714" cy="8449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 OTF" pitchFamily="34" charset="0"/>
                <a:cs typeface="Jalnan OTF" pitchFamily="34" charset="0"/>
              </a:rPr>
              <a:t>SNS 사진 공유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970725" y="1328255"/>
            <a:ext cx="3822113" cy="7629204"/>
            <a:chOff x="12970725" y="1328255"/>
            <a:chExt cx="3822113" cy="76292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725" y="1328255"/>
              <a:ext cx="3822113" cy="7629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9782" y="1328255"/>
            <a:ext cx="3822113" cy="7629204"/>
            <a:chOff x="8329782" y="1328255"/>
            <a:chExt cx="3822113" cy="76292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9782" y="1328255"/>
              <a:ext cx="3822113" cy="762920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961A6FA-5CD1-4190-45DC-EBFE921C5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8095" y="1468717"/>
            <a:ext cx="3662240" cy="73323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48F09C-6AF3-3C10-7B5E-BDF16007F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384" y="1468716"/>
            <a:ext cx="3635292" cy="73323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3186619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서비스 소개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60964" y="643970"/>
            <a:ext cx="3134251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주요기능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28571" y="1680286"/>
            <a:ext cx="10971429" cy="1288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경험치 &amp; 업적 배지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76190" y="2544971"/>
            <a:ext cx="8714286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참여율을 UP UP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276190" y="4841038"/>
            <a:ext cx="11800000" cy="12187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활동 기록에 따라 온도 경험치 산정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36.5°C부터 100°C까지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28571" y="4018628"/>
            <a:ext cx="1665755" cy="110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6190" y="7416829"/>
            <a:ext cx="1171428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err="1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특정</a:t>
            </a:r>
            <a:r>
              <a:rPr lang="ko-KR" altLang="en-US" sz="2000" kern="0" spc="-100" dirty="0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한 </a:t>
            </a:r>
            <a:r>
              <a:rPr lang="en-US" sz="2000" kern="0" spc="-100" dirty="0" err="1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조건</a:t>
            </a:r>
            <a:r>
              <a:rPr lang="ko-KR" altLang="en-US" sz="2000" kern="0" spc="-100" dirty="0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을 달성 </a:t>
            </a:r>
            <a:r>
              <a:rPr lang="en-US" sz="2000" kern="0" spc="-100" dirty="0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시 얻을 수 있는 뱃지 시스템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아직 획득하지 못한 뱃지를 노리고 도전하는 재미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8571" y="6548862"/>
            <a:ext cx="1584498" cy="110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140476" y="4112371"/>
            <a:ext cx="6787905" cy="8449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 OTF" pitchFamily="34" charset="0"/>
                <a:cs typeface="Jalnan OTF" pitchFamily="34" charset="0"/>
              </a:rPr>
              <a:t>온도 경험치 시스템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140476" y="6649924"/>
            <a:ext cx="4252415" cy="827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 OTF" pitchFamily="34" charset="0"/>
                <a:cs typeface="Jalnan OTF" pitchFamily="34" charset="0"/>
              </a:rPr>
              <a:t>업적 배지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970725" y="1328255"/>
            <a:ext cx="3822113" cy="7629204"/>
            <a:chOff x="12970725" y="1328255"/>
            <a:chExt cx="3822113" cy="76292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725" y="1328255"/>
              <a:ext cx="3822113" cy="7629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9782" y="1328255"/>
            <a:ext cx="3822113" cy="7629204"/>
            <a:chOff x="8329782" y="1328255"/>
            <a:chExt cx="3822113" cy="76292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9782" y="1328255"/>
              <a:ext cx="3822113" cy="7629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638095" y="643970"/>
            <a:ext cx="4657143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03 산출물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600000" y="1799981"/>
            <a:ext cx="7085714" cy="6936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0" kern="0" spc="-16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03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165528" y="7446086"/>
            <a:ext cx="795465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UCC</a:t>
            </a:r>
          </a:p>
          <a:p>
            <a:pPr algn="ctr"/>
            <a:r>
              <a:rPr lang="ko-KR" altLang="en-US" sz="2800" kern="0" spc="-100" dirty="0">
                <a:solidFill>
                  <a:srgbClr val="2D7533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현장 </a:t>
            </a:r>
            <a:r>
              <a:rPr lang="en-US" altLang="ko-KR" sz="2800" kern="0" spc="-100" dirty="0" err="1">
                <a:solidFill>
                  <a:srgbClr val="2D7533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시연</a:t>
            </a:r>
            <a:endParaRPr lang="en-US" altLang="ko-KR" sz="2800" kern="0" spc="-100" dirty="0">
              <a:solidFill>
                <a:srgbClr val="2D7533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163686" y="6296695"/>
            <a:ext cx="7958344" cy="10052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산출물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03 산출물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60964" y="643970"/>
            <a:ext cx="31342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kern="0" spc="-100" dirty="0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UCC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" name="기능영상">
            <a:hlinkClick r:id="" action="ppaction://media"/>
            <a:extLst>
              <a:ext uri="{FF2B5EF4-FFF2-40B4-BE49-F238E27FC236}">
                <a16:creationId xmlns:a16="http://schemas.microsoft.com/office/drawing/2014/main" id="{7AF30429-6A2A-69BD-3DA1-7A23AD2CC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6437" y="1114873"/>
            <a:ext cx="15232840" cy="8568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03 산출물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60964" y="643970"/>
            <a:ext cx="31342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800" kern="0" spc="-100" dirty="0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현장 </a:t>
            </a:r>
            <a:r>
              <a:rPr lang="en-US" sz="1800" kern="0" spc="-100" dirty="0" err="1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시연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58710" y="1847619"/>
            <a:ext cx="15075575" cy="7065355"/>
            <a:chOff x="1558710" y="1847619"/>
            <a:chExt cx="15075575" cy="70653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710" y="1847619"/>
              <a:ext cx="15075575" cy="70653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8714" y="9129762"/>
            <a:ext cx="8471429" cy="508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* 주요기능 라이브 시연 &amp; UCC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27418" y="3107809"/>
            <a:ext cx="1828192" cy="665188"/>
            <a:chOff x="15527418" y="3107809"/>
            <a:chExt cx="1828192" cy="665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27418" y="3107809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633" y="7603689"/>
            <a:ext cx="1866288" cy="665188"/>
            <a:chOff x="947633" y="7603689"/>
            <a:chExt cx="1866288" cy="6651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633" y="7603689"/>
              <a:ext cx="1866288" cy="665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638095" y="643970"/>
            <a:ext cx="4657143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600000" y="1799981"/>
            <a:ext cx="7085714" cy="6936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0" kern="0" spc="-16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165528" y="7446086"/>
            <a:ext cx="7954658" cy="332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기대 효과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향후 계획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개발환경 및 기술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팀원 소개 및 프로젝트 후기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163686" y="6296695"/>
            <a:ext cx="7958344" cy="9835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프로젝트 마무리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13187" y="7658193"/>
            <a:ext cx="9659340" cy="586385"/>
            <a:chOff x="4313187" y="7658193"/>
            <a:chExt cx="9659340" cy="586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3187" y="7658193"/>
              <a:ext cx="9659340" cy="58638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510962" y="643970"/>
            <a:ext cx="278425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기대효과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07143" y="1344305"/>
            <a:ext cx="16871429" cy="12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기대효과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685714" y="2196099"/>
            <a:ext cx="10914286" cy="7017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'수줍'하면 일어나는 변화!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454023" y="7593945"/>
            <a:ext cx="13469175" cy="72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수줍으로 나의 건강과 지구의 건강을 함께!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632838" y="3700803"/>
            <a:ext cx="4178001" cy="3213482"/>
            <a:chOff x="11632838" y="3700803"/>
            <a:chExt cx="4178001" cy="32134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632838" y="3700803"/>
              <a:ext cx="3213482" cy="3213482"/>
              <a:chOff x="11632838" y="3700803"/>
              <a:chExt cx="3213482" cy="321348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32838" y="3700803"/>
                <a:ext cx="3213482" cy="3213482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1394396" y="4613876"/>
              <a:ext cx="3662766" cy="2759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500" kern="0" spc="-300" dirty="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선한</a:t>
              </a:r>
            </a:p>
            <a:p>
              <a:pPr algn="ctr"/>
              <a:r>
                <a:rPr lang="en-US" sz="5500" kern="0" spc="-300" dirty="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영향력</a:t>
              </a:r>
              <a:endParaRPr lang="en-US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2182085" y="4310438"/>
              <a:ext cx="2114916" cy="5353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03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13944551" y="5854582"/>
              <a:ext cx="1866288" cy="665188"/>
              <a:chOff x="13944551" y="5854582"/>
              <a:chExt cx="1866288" cy="66518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44551" y="5854582"/>
                <a:ext cx="1866288" cy="665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219048" y="3659222"/>
            <a:ext cx="3467965" cy="3255064"/>
            <a:chOff x="3219048" y="3659222"/>
            <a:chExt cx="3467965" cy="32550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473530" y="3700803"/>
              <a:ext cx="3213482" cy="3213482"/>
              <a:chOff x="3473530" y="3700803"/>
              <a:chExt cx="3213482" cy="32134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73530" y="3700803"/>
                <a:ext cx="3213482" cy="3213482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3355491" y="4864219"/>
              <a:ext cx="3449570" cy="15987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000" kern="0" spc="-400" dirty="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성취감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061285" y="4310438"/>
              <a:ext cx="2114916" cy="5353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01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3219048" y="3659222"/>
              <a:ext cx="1479842" cy="582441"/>
              <a:chOff x="3219048" y="3659222"/>
              <a:chExt cx="1479842" cy="58244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19048" y="3659222"/>
                <a:ext cx="1479842" cy="5824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096011" y="3700803"/>
            <a:ext cx="4027798" cy="3213482"/>
            <a:chOff x="7096011" y="3700803"/>
            <a:chExt cx="4027798" cy="321348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553184" y="3700803"/>
              <a:ext cx="3213482" cy="3213482"/>
              <a:chOff x="7553184" y="3700803"/>
              <a:chExt cx="3213482" cy="321348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53184" y="3700803"/>
                <a:ext cx="3213482" cy="3213482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6474886" y="4959457"/>
              <a:ext cx="5334910" cy="1458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500" kern="0" spc="-300" dirty="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운동효과</a:t>
              </a:r>
              <a:endParaRPr lang="en-US" dirty="0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8092114" y="4310438"/>
              <a:ext cx="2114916" cy="5560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02</a:t>
              </a:r>
              <a:endParaRPr lang="en-US" dirty="0"/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7096011" y="5552654"/>
              <a:ext cx="1418274" cy="603855"/>
              <a:chOff x="7096011" y="5552654"/>
              <a:chExt cx="1418274" cy="603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96011" y="5552654"/>
                <a:ext cx="1418274" cy="603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911689" y="5924427"/>
              <a:ext cx="1212121" cy="923516"/>
              <a:chOff x="9911689" y="5924427"/>
              <a:chExt cx="1212121" cy="92351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11689" y="5924427"/>
                <a:ext cx="1212121" cy="9235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92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700083" y="643970"/>
            <a:ext cx="3595181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향후 계획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07143" y="1344305"/>
            <a:ext cx="16871429" cy="1288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향후 계획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2528571" y="2084313"/>
            <a:ext cx="13228571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추가 개발 기능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828571" y="8115335"/>
            <a:ext cx="10628571" cy="586385"/>
            <a:chOff x="3828571" y="8115335"/>
            <a:chExt cx="10628571" cy="5863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8571" y="8115335"/>
              <a:ext cx="10628571" cy="586385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6EA367-38A9-23E2-7394-A7121F750F0E}"/>
              </a:ext>
            </a:extLst>
          </p:cNvPr>
          <p:cNvGrpSpPr/>
          <p:nvPr/>
        </p:nvGrpSpPr>
        <p:grpSpPr>
          <a:xfrm>
            <a:off x="7236902" y="2763527"/>
            <a:ext cx="4247785" cy="4758661"/>
            <a:chOff x="7236902" y="2763527"/>
            <a:chExt cx="4247785" cy="475866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36902" y="2763527"/>
              <a:ext cx="3811911" cy="4758661"/>
              <a:chOff x="7236902" y="2763527"/>
              <a:chExt cx="3811911" cy="47586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36902" y="2763527"/>
                <a:ext cx="3811911" cy="4758661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7573523" y="3111577"/>
              <a:ext cx="3138667" cy="10540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900" b="1" kern="0" spc="-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헬스 API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10117423" y="6343864"/>
              <a:ext cx="1367264" cy="1041720"/>
              <a:chOff x="10117423" y="6343864"/>
              <a:chExt cx="1367264" cy="104172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17423" y="6343864"/>
                <a:ext cx="1367264" cy="104172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0854" y="5627462"/>
              <a:ext cx="1432803" cy="1432803"/>
              <a:chOff x="7830854" y="5627462"/>
              <a:chExt cx="1432803" cy="143280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30854" y="5627462"/>
                <a:ext cx="1432803" cy="143280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830854" y="4255276"/>
              <a:ext cx="1152408" cy="1152408"/>
              <a:chOff x="7830854" y="4255276"/>
              <a:chExt cx="1152408" cy="115240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30854" y="4255276"/>
                <a:ext cx="1152408" cy="11524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48718" y="4831480"/>
              <a:ext cx="1419550" cy="1419550"/>
              <a:chOff x="9248718" y="4831480"/>
              <a:chExt cx="1419550" cy="141955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48718" y="4831480"/>
                <a:ext cx="1419550" cy="1419550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885A6C-2B01-DD4D-6271-4EFF01A88936}"/>
              </a:ext>
            </a:extLst>
          </p:cNvPr>
          <p:cNvGrpSpPr/>
          <p:nvPr/>
        </p:nvGrpSpPr>
        <p:grpSpPr>
          <a:xfrm>
            <a:off x="1326866" y="2763527"/>
            <a:ext cx="4666976" cy="4758661"/>
            <a:chOff x="1326866" y="2763527"/>
            <a:chExt cx="4666976" cy="47586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86077" y="2763527"/>
              <a:ext cx="3807765" cy="4758661"/>
              <a:chOff x="2186077" y="2763527"/>
              <a:chExt cx="3807765" cy="47586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86077" y="2763527"/>
                <a:ext cx="3807765" cy="4758661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2175817" y="3111577"/>
              <a:ext cx="3800746" cy="10542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900" b="1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쓰레기 분류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1326866" y="6117459"/>
              <a:ext cx="1175522" cy="895631"/>
              <a:chOff x="1326866" y="6117459"/>
              <a:chExt cx="1175522" cy="89563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6866" y="6117459"/>
                <a:ext cx="1175522" cy="89563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605097" y="4156369"/>
              <a:ext cx="2942186" cy="2942186"/>
              <a:chOff x="2605097" y="4156369"/>
              <a:chExt cx="2942186" cy="294218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05097" y="4156369"/>
                <a:ext cx="2942186" cy="2942186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BC84CA-0FDE-3CB3-477D-C1B9BABE954A}"/>
              </a:ext>
            </a:extLst>
          </p:cNvPr>
          <p:cNvGrpSpPr/>
          <p:nvPr/>
        </p:nvGrpSpPr>
        <p:grpSpPr>
          <a:xfrm>
            <a:off x="12228694" y="2763527"/>
            <a:ext cx="3936585" cy="4763958"/>
            <a:chOff x="12228694" y="2763527"/>
            <a:chExt cx="3936585" cy="476395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284959" y="2763527"/>
              <a:ext cx="3811911" cy="4758661"/>
              <a:chOff x="12284959" y="2763527"/>
              <a:chExt cx="3811911" cy="47586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84959" y="2763527"/>
                <a:ext cx="3811911" cy="4758661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12228694" y="3111577"/>
              <a:ext cx="3924441" cy="10542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900" b="1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웨어러블 앱</a:t>
              </a:r>
              <a:endParaRPr lang="en-US" dirty="0"/>
            </a:p>
          </p:txBody>
        </p:sp>
        <p:grpSp>
          <p:nvGrpSpPr>
            <p:cNvPr id="1012" name="그룹 1012"/>
            <p:cNvGrpSpPr/>
            <p:nvPr/>
          </p:nvGrpSpPr>
          <p:grpSpPr>
            <a:xfrm>
              <a:off x="12827690" y="3800501"/>
              <a:ext cx="2616294" cy="3726984"/>
              <a:chOff x="12827690" y="3800501"/>
              <a:chExt cx="2616294" cy="37269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27690" y="3800501"/>
                <a:ext cx="2616294" cy="37269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831810" y="3814270"/>
              <a:ext cx="1333469" cy="540034"/>
              <a:chOff x="14831810" y="3814270"/>
              <a:chExt cx="1333469" cy="54003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831810" y="3814270"/>
                <a:ext cx="1333469" cy="540034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2454023" y="8060335"/>
            <a:ext cx="13469175" cy="72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그 외 기획했던 추가기능들도 고려하여 개발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8585" y="643970"/>
            <a:ext cx="4721408" cy="492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700083" y="643970"/>
            <a:ext cx="3595181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개발환경 및 기술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07143" y="1344305"/>
            <a:ext cx="16871429" cy="12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개발환경 및 기술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528571" y="2151058"/>
            <a:ext cx="13228571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서비스 개발에 사용된 기술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7230131" y="4804024"/>
            <a:ext cx="4514662" cy="2518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400" kern="0" spc="-3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56.2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1300104" y="5439159"/>
            <a:ext cx="1797008" cy="1002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0.7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7952338" y="4184195"/>
            <a:ext cx="3138667" cy="1051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9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알아요!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28572" y="2865397"/>
            <a:ext cx="15611627" cy="5836323"/>
            <a:chOff x="3828571" y="8115335"/>
            <a:chExt cx="10628571" cy="5863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8571" y="8115335"/>
              <a:ext cx="10628571" cy="5863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0302" y="7806089"/>
            <a:ext cx="1175522" cy="895631"/>
            <a:chOff x="3885714" y="6097881"/>
            <a:chExt cx="1175522" cy="8956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5714" y="6097881"/>
              <a:ext cx="1175522" cy="8956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44939" y="7660000"/>
            <a:ext cx="1367264" cy="1041720"/>
            <a:chOff x="10442050" y="6272566"/>
            <a:chExt cx="1367264" cy="10417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2050" y="6272566"/>
              <a:ext cx="1367264" cy="1041720"/>
            </a:xfrm>
            <a:prstGeom prst="rect">
              <a:avLst/>
            </a:prstGeom>
          </p:spPr>
        </p:pic>
      </p:grp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7118D1AC-30A8-DB7B-6AD0-10E243933190}"/>
              </a:ext>
            </a:extLst>
          </p:cNvPr>
          <p:cNvGrpSpPr/>
          <p:nvPr/>
        </p:nvGrpSpPr>
        <p:grpSpPr>
          <a:xfrm>
            <a:off x="14706600" y="7634840"/>
            <a:ext cx="1367264" cy="1041720"/>
            <a:chOff x="10442050" y="6272566"/>
            <a:chExt cx="1367264" cy="1041720"/>
          </a:xfrm>
        </p:grpSpPr>
        <p:pic>
          <p:nvPicPr>
            <p:cNvPr id="4" name="Object 36">
              <a:extLst>
                <a:ext uri="{FF2B5EF4-FFF2-40B4-BE49-F238E27FC236}">
                  <a16:creationId xmlns:a16="http://schemas.microsoft.com/office/drawing/2014/main" id="{264AF50E-5035-35D3-A9C0-4950DB29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2050" y="6272566"/>
              <a:ext cx="1367264" cy="104172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59C080-C2D2-0EF2-7C4B-0DABAB3C3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93" y="5143500"/>
            <a:ext cx="2857501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6823ED-1D91-7A75-D81E-40A321E3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15" y="3125083"/>
            <a:ext cx="3138667" cy="198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5F1046-675E-FF18-253A-153D8044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745" y="7005519"/>
            <a:ext cx="2594748" cy="13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137550B-F33B-50E9-442F-68E7499F0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39" y="3254430"/>
            <a:ext cx="3986658" cy="141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B5D56DD-71A2-677C-D3CF-501BECAB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18" y="5186231"/>
            <a:ext cx="1015269" cy="152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624551D-4D5E-0E17-4FB7-B6B517A4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439" y="5143500"/>
            <a:ext cx="1469756" cy="155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CC6D839-06A0-B7E0-9C0E-0310A1BE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180" y="6950387"/>
            <a:ext cx="1570313" cy="15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02DED22-8B95-B8C0-FE4B-3AB491AFF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397" y="3201785"/>
            <a:ext cx="1620154" cy="16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AB6EFDB-EBC3-DF02-25D1-05E70841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660" y="5318492"/>
            <a:ext cx="2179111" cy="12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7A18FC5-CAD7-F339-827A-823685900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266565"/>
            <a:ext cx="3693152" cy="7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3B7413C-E74F-F6AF-A0FC-D271D38DB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6075" y="4887773"/>
            <a:ext cx="2391901" cy="193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노션 사용법 :: Notion 아이콘 &amp; 페이지 커버 변경하기">
            <a:extLst>
              <a:ext uri="{FF2B5EF4-FFF2-40B4-BE49-F238E27FC236}">
                <a16:creationId xmlns:a16="http://schemas.microsoft.com/office/drawing/2014/main" id="{8E3690AF-2316-B9B4-959B-B5318A27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667" b="91000" l="10000" r="90000">
                        <a14:foregroundMark x1="15667" y1="34667" x2="15667" y2="34667"/>
                        <a14:foregroundMark x1="62667" y1="7667" x2="62667" y2="7667"/>
                        <a14:foregroundMark x1="37333" y1="91000" x2="37333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43" y="6950061"/>
            <a:ext cx="1500188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E64134B1-84F8-7842-37AA-B593494E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45" y="7013471"/>
            <a:ext cx="3014458" cy="150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이어베이스 - 위키백과, 우리 모두의 백과사전">
            <a:extLst>
              <a:ext uri="{FF2B5EF4-FFF2-40B4-BE49-F238E27FC236}">
                <a16:creationId xmlns:a16="http://schemas.microsoft.com/office/drawing/2014/main" id="{369B81C8-D3B7-C5D6-E3EC-589ECD3D8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480" y="5141021"/>
            <a:ext cx="3399270" cy="116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ginx 가 무엇인고 ?">
            <a:extLst>
              <a:ext uri="{FF2B5EF4-FFF2-40B4-BE49-F238E27FC236}">
                <a16:creationId xmlns:a16="http://schemas.microsoft.com/office/drawing/2014/main" id="{1F868A25-EFE3-1B29-C11D-E1FBC7EA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64" y="4136521"/>
            <a:ext cx="3361023" cy="112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59175" y="2044694"/>
            <a:ext cx="1191962" cy="424843"/>
            <a:chOff x="13059175" y="2044694"/>
            <a:chExt cx="1191962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1172" y="2152031"/>
            <a:ext cx="1803616" cy="571520"/>
            <a:chOff x="13641172" y="2152031"/>
            <a:chExt cx="1803616" cy="57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5039" y="1897713"/>
            <a:ext cx="1427055" cy="508636"/>
            <a:chOff x="3685039" y="1897713"/>
            <a:chExt cx="1427055" cy="50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3330" y="2496134"/>
            <a:ext cx="1246035" cy="949355"/>
            <a:chOff x="11433330" y="2496134"/>
            <a:chExt cx="1246035" cy="949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540" y="2315941"/>
            <a:ext cx="1482540" cy="1129549"/>
            <a:chOff x="5682540" y="2315941"/>
            <a:chExt cx="1482540" cy="1129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2540" y="2315941"/>
              <a:ext cx="1482540" cy="112954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122707" y="1358923"/>
            <a:ext cx="6040301" cy="226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100" kern="0" spc="-900" dirty="0">
                <a:solidFill>
                  <a:srgbClr val="1D5B22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목차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8585" y="643970"/>
            <a:ext cx="4721408" cy="492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4980952" y="643971"/>
            <a:ext cx="2314286" cy="479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목차 소개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A24A2B-0E56-F3EE-F0FB-9553CF772705}"/>
              </a:ext>
            </a:extLst>
          </p:cNvPr>
          <p:cNvGrpSpPr/>
          <p:nvPr/>
        </p:nvGrpSpPr>
        <p:grpSpPr>
          <a:xfrm>
            <a:off x="3659696" y="4369370"/>
            <a:ext cx="7924654" cy="1596249"/>
            <a:chOff x="3659696" y="4369370"/>
            <a:chExt cx="7924654" cy="1596249"/>
          </a:xfrm>
        </p:grpSpPr>
        <p:sp>
          <p:nvSpPr>
            <p:cNvPr id="23" name="Object 23"/>
            <p:cNvSpPr txBox="1"/>
            <p:nvPr/>
          </p:nvSpPr>
          <p:spPr>
            <a:xfrm>
              <a:off x="4704733" y="4494305"/>
              <a:ext cx="6879617" cy="8725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기획 배경</a:t>
              </a:r>
              <a:endParaRPr lang="en-US"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3659696" y="4369370"/>
              <a:ext cx="1346916" cy="13967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200" kern="0" spc="-300" dirty="0">
                  <a:solidFill>
                    <a:srgbClr val="2D7533"/>
                  </a:solidFill>
                  <a:latin typeface="Jalnan OTF" pitchFamily="34" charset="0"/>
                  <a:cs typeface="Jalnan OTF" pitchFamily="34" charset="0"/>
                </a:rPr>
                <a:t>01</a:t>
              </a:r>
              <a:endParaRPr lang="en-US" dirty="0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4765857" y="5165400"/>
              <a:ext cx="6696268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문제 인식 &amp; 원인 분석</a:t>
              </a:r>
            </a:p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해결 방안</a:t>
              </a:r>
              <a:endParaRPr lang="en-US" dirty="0">
                <a:latin typeface="S-Core Dream 4 Regular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06999-2623-60AC-212E-7141D558B8D2}"/>
              </a:ext>
            </a:extLst>
          </p:cNvPr>
          <p:cNvGrpSpPr/>
          <p:nvPr/>
        </p:nvGrpSpPr>
        <p:grpSpPr>
          <a:xfrm>
            <a:off x="9754890" y="4369370"/>
            <a:ext cx="7935489" cy="1873248"/>
            <a:chOff x="9754890" y="4369370"/>
            <a:chExt cx="7935489" cy="1873248"/>
          </a:xfrm>
        </p:grpSpPr>
        <p:sp>
          <p:nvSpPr>
            <p:cNvPr id="26" name="Object 26"/>
            <p:cNvSpPr txBox="1"/>
            <p:nvPr/>
          </p:nvSpPr>
          <p:spPr>
            <a:xfrm>
              <a:off x="10810762" y="4494305"/>
              <a:ext cx="6879617" cy="8690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서비스 소개</a:t>
              </a:r>
              <a:endParaRPr lang="en-US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9754890" y="4369370"/>
              <a:ext cx="1583801" cy="13967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200" kern="0" spc="-300" dirty="0">
                  <a:solidFill>
                    <a:srgbClr val="5EB656"/>
                  </a:solidFill>
                  <a:latin typeface="Jalnan OTF" pitchFamily="34" charset="0"/>
                  <a:cs typeface="Jalnan OTF" pitchFamily="34" charset="0"/>
                </a:rPr>
                <a:t>02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10871905" y="5165400"/>
              <a:ext cx="6696268" cy="1077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프로젝트 소개</a:t>
              </a:r>
            </a:p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주요기능 </a:t>
              </a:r>
            </a:p>
            <a:p>
              <a:endParaRPr lang="en-US" dirty="0">
                <a:latin typeface="S-Core Dream 4 Regular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874B9E-4F06-1DFD-1D30-618C86020EAA}"/>
              </a:ext>
            </a:extLst>
          </p:cNvPr>
          <p:cNvGrpSpPr/>
          <p:nvPr/>
        </p:nvGrpSpPr>
        <p:grpSpPr>
          <a:xfrm>
            <a:off x="3659696" y="6726281"/>
            <a:ext cx="7924654" cy="1644605"/>
            <a:chOff x="3659696" y="6726281"/>
            <a:chExt cx="7924654" cy="1644605"/>
          </a:xfrm>
        </p:grpSpPr>
        <p:sp>
          <p:nvSpPr>
            <p:cNvPr id="29" name="Object 29"/>
            <p:cNvSpPr txBox="1"/>
            <p:nvPr/>
          </p:nvSpPr>
          <p:spPr>
            <a:xfrm>
              <a:off x="4704733" y="6899571"/>
              <a:ext cx="6879617" cy="8690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산출물</a:t>
              </a:r>
              <a:endParaRPr lang="en-US" dirty="0"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4765857" y="7570667"/>
              <a:ext cx="6696268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시연</a:t>
              </a:r>
            </a:p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설계 문서</a:t>
              </a:r>
              <a:endParaRPr lang="en-US" dirty="0">
                <a:latin typeface="S-Core Dream 4 Regular"/>
                <a:ea typeface="S-Core Dream 5 Medium" panose="020B0503030302020204" pitchFamily="34" charset="-127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3659696" y="6726281"/>
              <a:ext cx="1346916" cy="13967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200" kern="0" spc="-300" dirty="0">
                  <a:solidFill>
                    <a:srgbClr val="5EB656"/>
                  </a:solidFill>
                  <a:latin typeface="Jalnan OTF" pitchFamily="34" charset="0"/>
                  <a:cs typeface="Jalnan OTF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F91B62-4A99-3C70-7DA6-4EF4CEB8CCF3}"/>
              </a:ext>
            </a:extLst>
          </p:cNvPr>
          <p:cNvGrpSpPr/>
          <p:nvPr/>
        </p:nvGrpSpPr>
        <p:grpSpPr>
          <a:xfrm>
            <a:off x="9754890" y="6726281"/>
            <a:ext cx="7935489" cy="2352491"/>
            <a:chOff x="9754890" y="6726281"/>
            <a:chExt cx="7935489" cy="2352491"/>
          </a:xfrm>
        </p:grpSpPr>
        <p:sp>
          <p:nvSpPr>
            <p:cNvPr id="31" name="Object 31"/>
            <p:cNvSpPr txBox="1"/>
            <p:nvPr/>
          </p:nvSpPr>
          <p:spPr>
            <a:xfrm>
              <a:off x="10810762" y="6899571"/>
              <a:ext cx="6879617" cy="8725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프로젝트 마무리</a:t>
              </a:r>
              <a:endParaRPr lang="en-US" dirty="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10871905" y="7570667"/>
              <a:ext cx="6696268" cy="15081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기대 효과</a:t>
              </a:r>
            </a:p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향후 계획</a:t>
              </a:r>
            </a:p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개발환경 및 기술</a:t>
              </a:r>
            </a:p>
            <a:p>
              <a:r>
                <a:rPr lang="en-US" sz="2300" kern="0" spc="-100" dirty="0">
                  <a:solidFill>
                    <a:srgbClr val="2D7533"/>
                  </a:solidFill>
                  <a:latin typeface="S-Core Dream 4 Regular"/>
                  <a:ea typeface="S-Core Dream 5 Medium" panose="020B0503030302020204" pitchFamily="34" charset="-127"/>
                  <a:cs typeface="S-Core Dream 4 Regular" pitchFamily="34" charset="0"/>
                </a:rPr>
                <a:t>팀원소개 및 프로젝트 후기</a:t>
              </a:r>
              <a:endParaRPr lang="en-US" dirty="0">
                <a:latin typeface="S-Core Dream 4 Regular"/>
                <a:ea typeface="S-Core Dream 5 Medium" panose="020B0503030302020204" pitchFamily="34" charset="-127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9754890" y="6726281"/>
              <a:ext cx="1583801" cy="13967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200" kern="0" spc="-300" dirty="0">
                  <a:solidFill>
                    <a:srgbClr val="2D7533"/>
                  </a:solidFill>
                  <a:latin typeface="Jalnan OTF" pitchFamily="34" charset="0"/>
                  <a:cs typeface="Jalnan OTF" pitchFamily="34" charset="0"/>
                </a:rPr>
                <a:t>04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11085421" y="3019323"/>
            <a:ext cx="676484" cy="426167"/>
            <a:chOff x="11085421" y="3019323"/>
            <a:chExt cx="676484" cy="4261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85421" y="3019323"/>
              <a:ext cx="676484" cy="4261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694270" y="643970"/>
            <a:ext cx="4601011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팀원 소개 및 프로젝트 후기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548032" y="4219048"/>
            <a:ext cx="4283511" cy="1285053"/>
            <a:chOff x="9548032" y="4219048"/>
            <a:chExt cx="4283511" cy="12850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032" y="4219048"/>
              <a:ext cx="4283511" cy="128505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95238" y="1344305"/>
            <a:ext cx="12600000" cy="1288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팀원 소개 및 프로젝트 후기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404762" y="2151058"/>
            <a:ext cx="13228571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팀원들의 한 줄 소감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468634" y="4219048"/>
            <a:ext cx="4299376" cy="1296952"/>
            <a:chOff x="4468634" y="4219048"/>
            <a:chExt cx="4299376" cy="1296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634" y="4219048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48032" y="5884857"/>
            <a:ext cx="4283511" cy="1285053"/>
            <a:chOff x="9548032" y="5884857"/>
            <a:chExt cx="4283511" cy="12850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032" y="5884857"/>
              <a:ext cx="4283511" cy="1285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8634" y="5884857"/>
            <a:ext cx="4299376" cy="1296952"/>
            <a:chOff x="4468634" y="5884857"/>
            <a:chExt cx="4299376" cy="1296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634" y="5884857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48032" y="7550667"/>
            <a:ext cx="4283511" cy="1285053"/>
            <a:chOff x="9548032" y="7550667"/>
            <a:chExt cx="4283511" cy="12850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032" y="7550667"/>
              <a:ext cx="4283511" cy="12850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68634" y="7550667"/>
            <a:ext cx="4299376" cy="1296952"/>
            <a:chOff x="4468634" y="7550667"/>
            <a:chExt cx="4299376" cy="12969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634" y="7550667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97708" y="3618595"/>
            <a:ext cx="4114286" cy="184381"/>
            <a:chOff x="4597708" y="3618595"/>
            <a:chExt cx="4114286" cy="1843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7708" y="3618595"/>
              <a:ext cx="4114286" cy="184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83422" y="3405951"/>
            <a:ext cx="2043743" cy="508334"/>
            <a:chOff x="5583422" y="3405951"/>
            <a:chExt cx="2043743" cy="5083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3422" y="3405951"/>
              <a:ext cx="2043743" cy="50833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072483" y="3182831"/>
            <a:ext cx="3065614" cy="7929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Back End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9595651" y="3618595"/>
            <a:ext cx="4114286" cy="184381"/>
            <a:chOff x="9595651" y="3618595"/>
            <a:chExt cx="4114286" cy="1843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5651" y="3618595"/>
              <a:ext cx="4114286" cy="184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81366" y="3405951"/>
            <a:ext cx="2043743" cy="508334"/>
            <a:chOff x="10581366" y="3405951"/>
            <a:chExt cx="2043743" cy="5083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81366" y="3405951"/>
              <a:ext cx="2043743" cy="50833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070398" y="3203487"/>
            <a:ext cx="3065614" cy="7515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Front End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4907597" y="4353238"/>
            <a:ext cx="3312189" cy="536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김다은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3859635" y="4752324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스프링과 안드로이드와</a:t>
            </a:r>
          </a:p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많이 친해진거 같아요!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4925045" y="6019048"/>
            <a:ext cx="3312189" cy="536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박민진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3877073" y="6418133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새로운 것을 배우면서 </a:t>
            </a:r>
          </a:p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성장할 수 있는 경험이였습니다.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4925045" y="7684857"/>
            <a:ext cx="3312189" cy="536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홍석현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3877073" y="8083943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다양한 기술스택을 경험할 수 있는 </a:t>
            </a:r>
          </a:p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좋은 기회였습니다.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0013968" y="4353238"/>
            <a:ext cx="3312189" cy="535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박찬석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8965968" y="4752324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코틀린과 친해질 수 있는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소중한 경험이었습니다.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0013968" y="5990476"/>
            <a:ext cx="3312189" cy="535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박한훈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8965968" y="6389562"/>
            <a:ext cx="5447619" cy="1081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모든 것이 처음이라 낯설었지만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후회없는 선택이었습니다.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0013968" y="7656286"/>
            <a:ext cx="3312189" cy="535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이재영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8965968" y="8055371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시간이 부족해서 기획했던 기능들을 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마저 구현하지 못해 아쉽습니다.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3974400" y="4745765"/>
            <a:ext cx="507081" cy="193524"/>
            <a:chOff x="13974400" y="4745765"/>
            <a:chExt cx="507081" cy="1935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74400" y="4745765"/>
              <a:ext cx="507081" cy="1935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74400" y="6436571"/>
            <a:ext cx="507081" cy="193524"/>
            <a:chOff x="13974400" y="6436571"/>
            <a:chExt cx="507081" cy="19352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74400" y="6436571"/>
              <a:ext cx="507081" cy="193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74400" y="8091334"/>
            <a:ext cx="507081" cy="193524"/>
            <a:chOff x="13974400" y="8091334"/>
            <a:chExt cx="507081" cy="19352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74400" y="8091334"/>
              <a:ext cx="507081" cy="1935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22650" y="8102876"/>
            <a:ext cx="507081" cy="193524"/>
            <a:chOff x="3822650" y="8102876"/>
            <a:chExt cx="507081" cy="19352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2650" y="8102876"/>
              <a:ext cx="507081" cy="1935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22650" y="6430622"/>
            <a:ext cx="507081" cy="193524"/>
            <a:chOff x="3822650" y="6430622"/>
            <a:chExt cx="507081" cy="19352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2650" y="6430622"/>
              <a:ext cx="507081" cy="1935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822650" y="4764812"/>
            <a:ext cx="507081" cy="193524"/>
            <a:chOff x="3822650" y="4764812"/>
            <a:chExt cx="507081" cy="19352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2650" y="4764812"/>
              <a:ext cx="507081" cy="1935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35073" y="5722078"/>
            <a:ext cx="1610612" cy="1610612"/>
            <a:chOff x="2035073" y="5722078"/>
            <a:chExt cx="1610612" cy="161061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5073" y="572207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35073" y="7387888"/>
            <a:ext cx="1610612" cy="1610612"/>
            <a:chOff x="2035073" y="7387888"/>
            <a:chExt cx="1610612" cy="161061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5073" y="738788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643963" y="7387888"/>
            <a:ext cx="1610612" cy="1610612"/>
            <a:chOff x="14643963" y="7387888"/>
            <a:chExt cx="1610612" cy="161061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43963" y="738788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643963" y="5722078"/>
            <a:ext cx="1610612" cy="1610612"/>
            <a:chOff x="14643963" y="5722078"/>
            <a:chExt cx="1610612" cy="161061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43963" y="572207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643963" y="4056268"/>
            <a:ext cx="1610612" cy="1610612"/>
            <a:chOff x="14643963" y="4056268"/>
            <a:chExt cx="1610612" cy="161061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43963" y="405626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035073" y="4077935"/>
            <a:ext cx="1610612" cy="1567278"/>
            <a:chOff x="2035073" y="4077935"/>
            <a:chExt cx="1610612" cy="156727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35073" y="4077935"/>
              <a:ext cx="1610612" cy="1567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811077" y="3898368"/>
            <a:ext cx="19907868" cy="47075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700" kern="0" spc="-11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감사합니다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92662" y="2691352"/>
            <a:ext cx="13953328" cy="2394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0" kern="0" spc="-600" dirty="0">
                <a:solidFill>
                  <a:srgbClr val="5EB656"/>
                </a:solidFill>
                <a:latin typeface="Jalnan OTF" pitchFamily="34" charset="0"/>
                <a:cs typeface="Jalnan OTF" pitchFamily="34" charset="0"/>
              </a:rPr>
              <a:t>발표를 들어주셔서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28585" y="9279343"/>
            <a:ext cx="2254458" cy="526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공통프로젝트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5204127" y="9277276"/>
            <a:ext cx="2069302" cy="564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100" kern="0" spc="400" dirty="0">
                <a:solidFill>
                  <a:srgbClr val="2D7533"/>
                </a:solidFill>
                <a:latin typeface="S-Core Dream 7 ExtraBold" pitchFamily="34" charset="0"/>
                <a:cs typeface="S-Core Dream 7 ExtraBold" pitchFamily="34" charset="0"/>
              </a:rPr>
              <a:t>프리지아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232931" y="9277276"/>
            <a:ext cx="2651780" cy="564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1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구미 2반 10팀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2526790" y="9279343"/>
            <a:ext cx="297137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유상진 컨설턴트님</a:t>
            </a:r>
            <a:endParaRPr lang="en-US" b="1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115593" y="2376143"/>
            <a:ext cx="428652" cy="396482"/>
            <a:chOff x="13115593" y="2376143"/>
            <a:chExt cx="428652" cy="396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66950" y="7220879"/>
            <a:ext cx="9551815" cy="935950"/>
            <a:chOff x="4366950" y="7220879"/>
            <a:chExt cx="9551815" cy="9359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6950" y="7220879"/>
              <a:ext cx="9551815" cy="93595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710370" y="7420533"/>
            <a:ext cx="10864980" cy="783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나의 건강과 지구의 건강을 함께! 수줍!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811073" y="3898371"/>
            <a:ext cx="19907868" cy="4702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700" kern="0" spc="-11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QnA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710370" y="7420533"/>
            <a:ext cx="10864980" cy="783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나의 건강과 지구의 건강을 함께! 수줍!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0143" y="4767496"/>
            <a:ext cx="832807" cy="174001"/>
            <a:chOff x="11800143" y="4767496"/>
            <a:chExt cx="832807" cy="174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800143" y="4767496"/>
              <a:ext cx="832807" cy="17400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8585" y="643970"/>
            <a:ext cx="4721408" cy="492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700083" y="643970"/>
            <a:ext cx="3595181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개발환경 및 기술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07143" y="1344305"/>
            <a:ext cx="16871429" cy="12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개발환경 및 기술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528571" y="2151058"/>
            <a:ext cx="13228571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서비스 개발에 사용된 기술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99559" y="3897648"/>
            <a:ext cx="3201236" cy="3201236"/>
            <a:chOff x="4299559" y="3897648"/>
            <a:chExt cx="3201236" cy="32012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9559" y="3897648"/>
              <a:ext cx="3201236" cy="3201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0548" y="3320947"/>
            <a:ext cx="4093828" cy="4093828"/>
            <a:chOff x="7440548" y="3320947"/>
            <a:chExt cx="4093828" cy="40938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0548" y="3320947"/>
              <a:ext cx="4093828" cy="409382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30131" y="4804024"/>
            <a:ext cx="4514662" cy="2518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400" kern="0" spc="-3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56.2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4171089" y="5078581"/>
            <a:ext cx="3458178" cy="1929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3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34.1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1484687" y="5026168"/>
            <a:ext cx="1463719" cy="1463719"/>
            <a:chOff x="11484687" y="5026168"/>
            <a:chExt cx="1463719" cy="14637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84687" y="5026168"/>
              <a:ext cx="1463719" cy="146371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300104" y="5439159"/>
            <a:ext cx="1797008" cy="1002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0.7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2705625" y="6730952"/>
            <a:ext cx="2387536" cy="564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단위 : %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4782190" y="4566740"/>
            <a:ext cx="2413753" cy="808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몰라요</a:t>
            </a:r>
            <a:r>
              <a:rPr lang="en-US" sz="3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~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7952338" y="4184195"/>
            <a:ext cx="3138667" cy="1051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9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알아요!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2568276" y="4266875"/>
            <a:ext cx="3093740" cy="722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관심 없어요..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175641" y="9129762"/>
            <a:ext cx="16146153" cy="499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-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3828571" y="8115335"/>
            <a:ext cx="10628571" cy="586385"/>
            <a:chOff x="3828571" y="8115335"/>
            <a:chExt cx="10628571" cy="5863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8571" y="8115335"/>
              <a:ext cx="10628571" cy="58638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971429" y="8056093"/>
            <a:ext cx="14342857" cy="7199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표와 관련된 문장 또는  말하고자 하는 핵심 내용을 입력해주세요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3885714" y="6097881"/>
            <a:ext cx="1175522" cy="895631"/>
            <a:chOff x="3885714" y="6097881"/>
            <a:chExt cx="1175522" cy="8956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5714" y="6097881"/>
              <a:ext cx="1175522" cy="8956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2050" y="6272566"/>
            <a:ext cx="1367264" cy="1041720"/>
            <a:chOff x="10442050" y="6272566"/>
            <a:chExt cx="1367264" cy="10417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42050" y="6272566"/>
              <a:ext cx="1367264" cy="1041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16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16690" y="5387302"/>
            <a:ext cx="668172" cy="639145"/>
            <a:chOff x="13516690" y="5387302"/>
            <a:chExt cx="668172" cy="639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16690" y="5387302"/>
              <a:ext cx="668172" cy="63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9150" y="5799454"/>
            <a:ext cx="3419048" cy="162997"/>
            <a:chOff x="12909150" y="5799454"/>
            <a:chExt cx="3419048" cy="162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2909150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51817" y="5799454"/>
            <a:ext cx="3419048" cy="162997"/>
            <a:chOff x="10151817" y="5799454"/>
            <a:chExt cx="3419048" cy="1629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151817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7227" y="5799454"/>
            <a:ext cx="3419048" cy="162997"/>
            <a:chOff x="1797227" y="5799454"/>
            <a:chExt cx="3419048" cy="1629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97227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69392" y="5799454"/>
            <a:ext cx="3419048" cy="162997"/>
            <a:chOff x="4569392" y="5799454"/>
            <a:chExt cx="3419048" cy="1629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569392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0406" y="5799454"/>
            <a:ext cx="3419048" cy="162997"/>
            <a:chOff x="7380406" y="5799454"/>
            <a:chExt cx="3419048" cy="1629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380406" y="5799454"/>
              <a:ext cx="3419048" cy="16299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426190" y="1344305"/>
            <a:ext cx="13442857" cy="1312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Source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4208823" y="2151058"/>
            <a:ext cx="9832775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Source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3111684" y="3248041"/>
            <a:ext cx="790132" cy="790132"/>
            <a:chOff x="3111684" y="3248041"/>
            <a:chExt cx="790132" cy="7901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1684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061643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A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883849" y="3248041"/>
            <a:ext cx="790132" cy="790132"/>
            <a:chOff x="5883849" y="3248041"/>
            <a:chExt cx="790132" cy="7901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3849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833669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B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8696699" y="3248041"/>
            <a:ext cx="790132" cy="790132"/>
            <a:chOff x="8696699" y="3248041"/>
            <a:chExt cx="790132" cy="7901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6699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646519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C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1437703" y="3248041"/>
            <a:ext cx="790132" cy="790132"/>
            <a:chOff x="11437703" y="3248041"/>
            <a:chExt cx="790132" cy="7901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7703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1394063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D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4181296" y="3248041"/>
            <a:ext cx="790132" cy="790132"/>
            <a:chOff x="14181296" y="3248041"/>
            <a:chExt cx="790132" cy="7901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81296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4131116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E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3396154" y="4938498"/>
            <a:ext cx="2946042" cy="162997"/>
            <a:chOff x="3396154" y="4938498"/>
            <a:chExt cx="2946042" cy="1629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00000">
              <a:off x="3396154" y="4938498"/>
              <a:ext cx="2946042" cy="1629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25914" y="4786117"/>
            <a:ext cx="2946042" cy="162997"/>
            <a:chOff x="6225914" y="4786117"/>
            <a:chExt cx="2946042" cy="1629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">
              <a:off x="6225914" y="4786117"/>
              <a:ext cx="2946042" cy="1629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035570" y="5242247"/>
            <a:ext cx="2859658" cy="162997"/>
            <a:chOff x="9035570" y="5242247"/>
            <a:chExt cx="2859658" cy="16299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">
              <a:off x="9035570" y="5242247"/>
              <a:ext cx="2859658" cy="1629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813646" y="5959780"/>
            <a:ext cx="2859658" cy="162997"/>
            <a:chOff x="11813646" y="5959780"/>
            <a:chExt cx="2859658" cy="16299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13646" y="5959780"/>
              <a:ext cx="2859658" cy="1629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71488" y="6585065"/>
            <a:ext cx="2811989" cy="162997"/>
            <a:chOff x="3471488" y="6585065"/>
            <a:chExt cx="2811989" cy="16299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">
              <a:off x="3471488" y="6585065"/>
              <a:ext cx="2811989" cy="1629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37172" y="5833725"/>
            <a:ext cx="2899750" cy="162997"/>
            <a:chOff x="6237172" y="5833725"/>
            <a:chExt cx="2899750" cy="16299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00000">
              <a:off x="6237172" y="5833725"/>
              <a:ext cx="2899750" cy="1629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38450" y="6440047"/>
            <a:ext cx="2829248" cy="162997"/>
            <a:chOff x="9038450" y="6440047"/>
            <a:chExt cx="2829248" cy="16299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">
              <a:off x="9038450" y="6440047"/>
              <a:ext cx="2829248" cy="1629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01587" y="7752408"/>
            <a:ext cx="2094600" cy="790579"/>
            <a:chOff x="2701587" y="7752408"/>
            <a:chExt cx="2094600" cy="79057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1587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15748" y="7752408"/>
            <a:ext cx="2094600" cy="790579"/>
            <a:chOff x="5515748" y="7752408"/>
            <a:chExt cx="2094600" cy="79057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15748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325423" y="7752408"/>
            <a:ext cx="2094600" cy="790579"/>
            <a:chOff x="8325423" y="7752408"/>
            <a:chExt cx="2094600" cy="79057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5423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088839" y="7752408"/>
            <a:ext cx="2094600" cy="790579"/>
            <a:chOff x="11088839" y="7752408"/>
            <a:chExt cx="2094600" cy="79057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88839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830650" y="7752408"/>
            <a:ext cx="2094600" cy="790579"/>
            <a:chOff x="13830650" y="7752408"/>
            <a:chExt cx="2094600" cy="79057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0650" y="7752408"/>
              <a:ext cx="2094600" cy="790579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3050922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1</a:t>
            </a:r>
            <a:endParaRPr lang="en-US" dirty="0"/>
          </a:p>
        </p:txBody>
      </p:sp>
      <p:sp>
        <p:nvSpPr>
          <p:cNvPr id="82" name="Object 82"/>
          <p:cNvSpPr txBox="1"/>
          <p:nvPr/>
        </p:nvSpPr>
        <p:spPr>
          <a:xfrm>
            <a:off x="5843193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2</a:t>
            </a:r>
            <a:endParaRPr lang="en-US" dirty="0"/>
          </a:p>
        </p:txBody>
      </p:sp>
      <p:sp>
        <p:nvSpPr>
          <p:cNvPr id="83" name="Object 83"/>
          <p:cNvSpPr txBox="1"/>
          <p:nvPr/>
        </p:nvSpPr>
        <p:spPr>
          <a:xfrm>
            <a:off x="8644684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3</a:t>
            </a:r>
            <a:endParaRPr lang="en-US" dirty="0"/>
          </a:p>
        </p:txBody>
      </p:sp>
      <p:sp>
        <p:nvSpPr>
          <p:cNvPr id="84" name="Object 84"/>
          <p:cNvSpPr txBox="1"/>
          <p:nvPr/>
        </p:nvSpPr>
        <p:spPr>
          <a:xfrm>
            <a:off x="11416094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4</a:t>
            </a:r>
            <a:endParaRPr lang="en-US" dirty="0"/>
          </a:p>
        </p:txBody>
      </p:sp>
      <p:sp>
        <p:nvSpPr>
          <p:cNvPr id="85" name="Object 85"/>
          <p:cNvSpPr txBox="1"/>
          <p:nvPr/>
        </p:nvSpPr>
        <p:spPr>
          <a:xfrm>
            <a:off x="14173427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5</a:t>
            </a:r>
            <a:endParaRPr lang="en-US" dirty="0"/>
          </a:p>
        </p:txBody>
      </p:sp>
      <p:grpSp>
        <p:nvGrpSpPr>
          <p:cNvPr id="1025" name="그룹 1025"/>
          <p:cNvGrpSpPr/>
          <p:nvPr/>
        </p:nvGrpSpPr>
        <p:grpSpPr>
          <a:xfrm>
            <a:off x="4190106" y="6041278"/>
            <a:ext cx="826137" cy="629434"/>
            <a:chOff x="4190106" y="6041278"/>
            <a:chExt cx="826137" cy="62943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90106" y="6041278"/>
              <a:ext cx="826137" cy="6294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81173" y="4238095"/>
            <a:ext cx="818942" cy="623953"/>
            <a:chOff x="7281173" y="4238095"/>
            <a:chExt cx="818942" cy="62395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1173" y="4238095"/>
              <a:ext cx="818942" cy="62395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769230" y="4390476"/>
            <a:ext cx="626249" cy="477139"/>
            <a:chOff x="7769230" y="4390476"/>
            <a:chExt cx="626249" cy="47713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69230" y="4390476"/>
              <a:ext cx="626249" cy="47713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723536" y="5880952"/>
            <a:ext cx="818942" cy="623953"/>
            <a:chOff x="10723536" y="5880952"/>
            <a:chExt cx="818942" cy="62395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23536" y="5880952"/>
              <a:ext cx="818942" cy="62395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397713" y="6053976"/>
            <a:ext cx="626249" cy="477139"/>
            <a:chOff x="10397713" y="6053976"/>
            <a:chExt cx="626249" cy="47713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97713" y="6053976"/>
              <a:ext cx="626249" cy="47713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486831" y="5118031"/>
            <a:ext cx="322692" cy="203288"/>
            <a:chOff x="9486831" y="5118031"/>
            <a:chExt cx="322692" cy="20328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0000">
              <a:off x="9486831" y="5118031"/>
              <a:ext cx="322692" cy="20328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940692" y="5792007"/>
            <a:ext cx="322692" cy="203288"/>
            <a:chOff x="13940692" y="5792007"/>
            <a:chExt cx="322692" cy="20328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0000">
              <a:off x="13940692" y="5792007"/>
              <a:ext cx="322692" cy="203288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 rot="480000">
            <a:off x="-475759" y="6716709"/>
            <a:ext cx="3553472" cy="569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900" kern="0" spc="-100" dirty="0">
                <a:solidFill>
                  <a:srgbClr val="2D7533"/>
                </a:solidFill>
                <a:latin typeface="Cafe24 Ssukssuk " pitchFamily="34" charset="0"/>
                <a:cs typeface="Cafe24 Ssukssuk " pitchFamily="34" charset="0"/>
              </a:rPr>
              <a:t>2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 rot="-420000">
            <a:off x="11639511" y="6631683"/>
            <a:ext cx="3553472" cy="569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Cafe24 Ssukssuk " pitchFamily="34" charset="0"/>
                <a:cs typeface="Cafe24 Ssukssuk " pitchFamily="34" charset="0"/>
              </a:rPr>
              <a:t>3</a:t>
            </a:r>
            <a:endParaRPr lang="en-US" dirty="0"/>
          </a:p>
        </p:txBody>
      </p:sp>
      <p:sp>
        <p:nvSpPr>
          <p:cNvPr id="109" name="Object 109"/>
          <p:cNvSpPr txBox="1"/>
          <p:nvPr/>
        </p:nvSpPr>
        <p:spPr>
          <a:xfrm rot="60000">
            <a:off x="11735408" y="4493616"/>
            <a:ext cx="3553472" cy="51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Cafe24 Ssukssuk " pitchFamily="34" charset="0"/>
                <a:cs typeface="Cafe24 Ssukssuk " pitchFamily="34" charset="0"/>
              </a:rPr>
              <a:t>1</a:t>
            </a:r>
            <a:endParaRPr lang="en-US" dirty="0"/>
          </a:p>
        </p:txBody>
      </p:sp>
      <p:sp>
        <p:nvSpPr>
          <p:cNvPr id="110" name="Object 110"/>
          <p:cNvSpPr txBox="1"/>
          <p:nvPr/>
        </p:nvSpPr>
        <p:spPr>
          <a:xfrm>
            <a:off x="928585" y="643971"/>
            <a:ext cx="4721408" cy="479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제목을 입력해주세요</a:t>
            </a:r>
            <a:endParaRPr lang="en-US" dirty="0"/>
          </a:p>
        </p:txBody>
      </p:sp>
      <p:sp>
        <p:nvSpPr>
          <p:cNvPr id="111" name="Object 111"/>
          <p:cNvSpPr txBox="1"/>
          <p:nvPr/>
        </p:nvSpPr>
        <p:spPr>
          <a:xfrm>
            <a:off x="16352381" y="643971"/>
            <a:ext cx="942857" cy="479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09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2638095" y="643970"/>
            <a:ext cx="4657143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6122449" y="1799978"/>
            <a:ext cx="6040816" cy="40934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0" kern="0" spc="-1600" dirty="0">
                <a:solidFill>
                  <a:srgbClr val="1D5B22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Jalnan OTF" pitchFamily="34" charset="0"/>
              </a:rPr>
              <a:t>01</a:t>
            </a:r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5528" y="7446086"/>
            <a:ext cx="795465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문제 인식 &amp; 원인 분석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해결 방안</a:t>
            </a:r>
            <a:endParaRPr lang="en-US" dirty="0">
              <a:latin typeface="S-Core Dream 4 Regular"/>
              <a:ea typeface="S-Core Dream 5 Medium" panose="020B0503030302020204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432437" y="5060317"/>
            <a:ext cx="1480472" cy="1127973"/>
            <a:chOff x="5432437" y="5060317"/>
            <a:chExt cx="1480472" cy="11279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2437" y="5060317"/>
              <a:ext cx="1480472" cy="112797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163686" y="6296695"/>
            <a:ext cx="7958344" cy="9835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기획 배경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794410" y="5271395"/>
            <a:ext cx="1160932" cy="884515"/>
            <a:chOff x="11794410" y="5271395"/>
            <a:chExt cx="1160932" cy="8845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4410" y="5271395"/>
              <a:ext cx="1160932" cy="884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02844" y="5833529"/>
            <a:ext cx="639565" cy="402909"/>
            <a:chOff x="11202844" y="5833529"/>
            <a:chExt cx="639565" cy="4029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2844" y="5833529"/>
              <a:ext cx="639565" cy="402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22626" y="3283802"/>
            <a:ext cx="1333469" cy="475279"/>
            <a:chOff x="11522626" y="3283802"/>
            <a:chExt cx="1333469" cy="4752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22626" y="3283802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0233" y="3973246"/>
            <a:ext cx="1994642" cy="632051"/>
            <a:chOff x="10380233" y="3973246"/>
            <a:chExt cx="1994642" cy="6320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0233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21429" y="1344305"/>
            <a:ext cx="134428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해양 쓰레기 문제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6082" y="2151058"/>
            <a:ext cx="13773550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바다로 흘러들어가는 쓰레기들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844656" y="643970"/>
            <a:ext cx="3450602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문제 인식 &amp; 원인 분석</a:t>
            </a:r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254B29-CFFD-E72F-6367-0C810A7E4D00}"/>
              </a:ext>
            </a:extLst>
          </p:cNvPr>
          <p:cNvGrpSpPr/>
          <p:nvPr/>
        </p:nvGrpSpPr>
        <p:grpSpPr>
          <a:xfrm>
            <a:off x="3270983" y="5128190"/>
            <a:ext cx="2791358" cy="3344155"/>
            <a:chOff x="3270983" y="5128190"/>
            <a:chExt cx="2791358" cy="334415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922343" y="6052794"/>
              <a:ext cx="1488647" cy="753303"/>
              <a:chOff x="3922343" y="6052794"/>
              <a:chExt cx="1488647" cy="75330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3922343" y="6052794"/>
                <a:ext cx="1488647" cy="753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028557" y="6462897"/>
              <a:ext cx="1276219" cy="1276219"/>
              <a:chOff x="4028557" y="6462897"/>
              <a:chExt cx="1276219" cy="12762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28557" y="6462897"/>
                <a:ext cx="1276219" cy="1276219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3810186" y="6855857"/>
              <a:ext cx="1707229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kern="0" spc="-100" dirty="0">
                  <a:solidFill>
                    <a:srgbClr val="1D5B22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병뚜껑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3662495" y="5128190"/>
              <a:ext cx="2008346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500" kern="0" spc="-100" dirty="0">
                  <a:solidFill>
                    <a:srgbClr val="2D7533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109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3270983" y="7949524"/>
              <a:ext cx="2791358" cy="5228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플라스틱 병뚜껑</a:t>
              </a:r>
              <a:endParaRPr 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4C3106-2F82-318B-B67C-8309F580E6CD}"/>
              </a:ext>
            </a:extLst>
          </p:cNvPr>
          <p:cNvGrpSpPr/>
          <p:nvPr/>
        </p:nvGrpSpPr>
        <p:grpSpPr>
          <a:xfrm>
            <a:off x="5590402" y="4139257"/>
            <a:ext cx="2791358" cy="4952709"/>
            <a:chOff x="5590402" y="4139257"/>
            <a:chExt cx="2791358" cy="49527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756589" y="5567626"/>
              <a:ext cx="2458982" cy="753303"/>
              <a:chOff x="5756589" y="5567626"/>
              <a:chExt cx="2458982" cy="7533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5756589" y="5567626"/>
                <a:ext cx="2458982" cy="7533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347971" y="6462897"/>
              <a:ext cx="1276219" cy="1276219"/>
              <a:chOff x="6347971" y="6462897"/>
              <a:chExt cx="1276219" cy="12762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47971" y="6462897"/>
                <a:ext cx="1276219" cy="1276219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6114251" y="6566810"/>
              <a:ext cx="1743656" cy="984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kern="0" spc="-100" dirty="0">
                  <a:solidFill>
                    <a:srgbClr val="1D5B22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음식</a:t>
              </a:r>
            </a:p>
            <a:p>
              <a:pPr algn="ctr"/>
              <a:r>
                <a:rPr lang="en-US" sz="2900" kern="0" spc="-100" dirty="0">
                  <a:solidFill>
                    <a:srgbClr val="1D5B22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포장지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5854231" y="4139257"/>
              <a:ext cx="2263697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500" kern="0" spc="-100" dirty="0">
                  <a:solidFill>
                    <a:srgbClr val="2D7533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173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5590402" y="7949524"/>
              <a:ext cx="2791358" cy="11424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플라스틱</a:t>
              </a:r>
            </a:p>
            <a:p>
              <a:pPr algn="ctr"/>
              <a:r>
                <a:rPr lang="en-US" sz="20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배달 포장용기</a:t>
              </a:r>
              <a:endParaRPr 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3C43B0-D37D-5BF1-CC3A-C6CD377AFBB0}"/>
              </a:ext>
            </a:extLst>
          </p:cNvPr>
          <p:cNvGrpSpPr/>
          <p:nvPr/>
        </p:nvGrpSpPr>
        <p:grpSpPr>
          <a:xfrm>
            <a:off x="7666298" y="4840276"/>
            <a:ext cx="3143586" cy="4251690"/>
            <a:chOff x="7666298" y="4840276"/>
            <a:chExt cx="3143586" cy="42516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595912" y="6154934"/>
              <a:ext cx="1284366" cy="753303"/>
              <a:chOff x="8595912" y="6154934"/>
              <a:chExt cx="1284366" cy="7533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595912" y="6154934"/>
                <a:ext cx="1284366" cy="7533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99986" y="6462897"/>
              <a:ext cx="1276219" cy="1276219"/>
              <a:chOff x="8599986" y="6462897"/>
              <a:chExt cx="1276219" cy="127621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99986" y="6462897"/>
                <a:ext cx="1276219" cy="1276219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8451610" y="6839248"/>
              <a:ext cx="1572971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kern="0" spc="-100" dirty="0">
                  <a:solidFill>
                    <a:srgbClr val="2D7533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비닐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7666298" y="4840276"/>
              <a:ext cx="3143586" cy="10464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200" kern="0" spc="-200" dirty="0">
                  <a:solidFill>
                    <a:srgbClr val="2D7533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75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7842412" y="7949524"/>
              <a:ext cx="2791358" cy="11424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일회용</a:t>
              </a:r>
            </a:p>
            <a:p>
              <a:pPr algn="ctr"/>
              <a:r>
                <a:rPr lang="en-US" sz="20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포장비닐</a:t>
              </a:r>
              <a:endParaRPr 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66FA49-2965-4E30-5AAB-B1705DE00DA4}"/>
              </a:ext>
            </a:extLst>
          </p:cNvPr>
          <p:cNvGrpSpPr/>
          <p:nvPr/>
        </p:nvGrpSpPr>
        <p:grpSpPr>
          <a:xfrm>
            <a:off x="10032869" y="4583200"/>
            <a:ext cx="2791358" cy="3889145"/>
            <a:chOff x="10032869" y="4583200"/>
            <a:chExt cx="2791358" cy="388914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428856" y="5797442"/>
              <a:ext cx="1999350" cy="753303"/>
              <a:chOff x="10428856" y="5797442"/>
              <a:chExt cx="1999350" cy="75330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10428856" y="5797442"/>
                <a:ext cx="1999350" cy="75330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790421" y="6462897"/>
              <a:ext cx="1276219" cy="1276219"/>
              <a:chOff x="10790421" y="6462897"/>
              <a:chExt cx="1276219" cy="127621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90421" y="6462897"/>
                <a:ext cx="1276219" cy="127621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10642029" y="6839248"/>
              <a:ext cx="1572971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kern="0" spc="-100" dirty="0">
                  <a:solidFill>
                    <a:srgbClr val="1D5B22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PET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0296717" y="4583200"/>
              <a:ext cx="2263697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500" kern="0" spc="-100" dirty="0">
                  <a:solidFill>
                    <a:srgbClr val="2D7533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156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10032869" y="7949524"/>
              <a:ext cx="2791358" cy="5228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플라스틱 병</a:t>
              </a:r>
              <a:endParaRPr 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747508-E8F6-FE20-8095-0324F04BCC15}"/>
              </a:ext>
            </a:extLst>
          </p:cNvPr>
          <p:cNvGrpSpPr/>
          <p:nvPr/>
        </p:nvGrpSpPr>
        <p:grpSpPr>
          <a:xfrm>
            <a:off x="11737043" y="2998238"/>
            <a:ext cx="3731457" cy="6093728"/>
            <a:chOff x="11737043" y="2998238"/>
            <a:chExt cx="3731457" cy="60937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41354" y="5235669"/>
              <a:ext cx="3122896" cy="753303"/>
              <a:chOff x="12041354" y="5235669"/>
              <a:chExt cx="3122896" cy="75330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2041354" y="5235669"/>
                <a:ext cx="3122896" cy="75330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964693" y="6462897"/>
              <a:ext cx="1276219" cy="1276219"/>
              <a:chOff x="12964693" y="6462897"/>
              <a:chExt cx="1276219" cy="127621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64693" y="6462897"/>
                <a:ext cx="1276219" cy="1276219"/>
              </a:xfrm>
              <a:prstGeom prst="rect">
                <a:avLst/>
              </a:prstGeom>
            </p:spPr>
          </p:pic>
        </p:grpSp>
        <p:sp>
          <p:nvSpPr>
            <p:cNvPr id="51" name="Object 51"/>
            <p:cNvSpPr txBox="1"/>
            <p:nvPr/>
          </p:nvSpPr>
          <p:spPr>
            <a:xfrm>
              <a:off x="12816314" y="6591300"/>
              <a:ext cx="1572971" cy="984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kern="0" spc="-100" dirty="0">
                  <a:solidFill>
                    <a:srgbClr val="2D7533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담배</a:t>
              </a:r>
            </a:p>
            <a:p>
              <a:pPr algn="ctr"/>
              <a:r>
                <a:rPr lang="en-US" sz="2900" kern="0" spc="-100" dirty="0">
                  <a:solidFill>
                    <a:srgbClr val="2D7533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꽁초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737043" y="2998238"/>
              <a:ext cx="3731457" cy="1107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600" kern="0" spc="-200" dirty="0">
                  <a:solidFill>
                    <a:srgbClr val="3F9F47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Jalnan OTF" pitchFamily="34" charset="0"/>
                </a:rPr>
                <a:t>241</a:t>
              </a:r>
              <a:endParaRPr 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12207155" y="7949524"/>
              <a:ext cx="2791358" cy="11424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담배필터</a:t>
              </a:r>
            </a:p>
            <a:p>
              <a:pPr algn="ctr"/>
              <a:r>
                <a:rPr lang="en-US" sz="2000" kern="0" spc="-100" dirty="0">
                  <a:solidFill>
                    <a:srgbClr val="2D7533"/>
                  </a:solidFill>
                  <a:latin typeface="S-Core Dream 5 Medium" pitchFamily="34" charset="0"/>
                  <a:cs typeface="S-Core Dream 5 Medium" pitchFamily="34" charset="0"/>
                </a:rPr>
                <a:t>미세플라스틱</a:t>
              </a:r>
              <a:endParaRPr lang="en-US" dirty="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329629" y="8935867"/>
            <a:ext cx="2371429" cy="499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단위: 10,000개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6855964" y="9378731"/>
            <a:ext cx="6860678" cy="499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* 출처 : 환경보호단체 Ocean Conservancy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025031" y="643970"/>
            <a:ext cx="4270184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문제 인식 &amp; 원인 분석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81200" y="2552700"/>
            <a:ext cx="6261404" cy="6121156"/>
            <a:chOff x="1558714" y="1532301"/>
            <a:chExt cx="6993671" cy="70653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714" y="1532301"/>
              <a:ext cx="6993671" cy="70653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42297" y="8838362"/>
            <a:ext cx="4626506" cy="508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길에 보이는 쓰레기들이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858282" y="2552700"/>
            <a:ext cx="6261404" cy="6121156"/>
            <a:chOff x="9435796" y="1532301"/>
            <a:chExt cx="6993671" cy="70653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796" y="1532301"/>
              <a:ext cx="6993671" cy="706535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661583" y="8838362"/>
            <a:ext cx="254209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900" kern="0" spc="-100" dirty="0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빗물을 타고 바다로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B882E5B5-723F-3100-8036-6014D185B989}"/>
              </a:ext>
            </a:extLst>
          </p:cNvPr>
          <p:cNvSpPr txBox="1"/>
          <p:nvPr/>
        </p:nvSpPr>
        <p:spPr>
          <a:xfrm>
            <a:off x="2421429" y="1344305"/>
            <a:ext cx="134428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00" dirty="0" err="1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빗물받이를</a:t>
            </a:r>
            <a:r>
              <a:rPr lang="ko-KR" altLang="en-US" sz="4800" kern="0" spc="-2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막는 쓰레기들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3286533" y="643970"/>
            <a:ext cx="4008682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문제 인식 &amp; 원인 분석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4907143" y="9751624"/>
            <a:ext cx="8471429" cy="499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* Youtube KBS News (22. 08. 12)</a:t>
            </a:r>
            <a:endParaRPr lang="en-US" dirty="0"/>
          </a:p>
        </p:txBody>
      </p:sp>
      <p:pic>
        <p:nvPicPr>
          <p:cNvPr id="2" name="빗물받이 덮개 열어보니…‘꽁초·마스크까지’ _ KBS  2022.08.12._40s">
            <a:hlinkClick r:id="" action="ppaction://media"/>
            <a:extLst>
              <a:ext uri="{FF2B5EF4-FFF2-40B4-BE49-F238E27FC236}">
                <a16:creationId xmlns:a16="http://schemas.microsoft.com/office/drawing/2014/main" id="{0EE78078-CEE2-48D8-F238-F9369926F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1019592"/>
            <a:ext cx="15392400" cy="865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617641" y="643970"/>
            <a:ext cx="3677575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문제 인식 &amp; 원인 분석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695238" y="2028952"/>
            <a:ext cx="109714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2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부족한 </a:t>
            </a:r>
            <a:r>
              <a:rPr lang="en-US" sz="4800" kern="0" spc="-200" dirty="0" err="1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환경미화원</a:t>
            </a:r>
            <a:r>
              <a:rPr lang="ko-KR" altLang="en-US" sz="4800" kern="0" spc="-2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의 수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42857" y="2893639"/>
            <a:ext cx="8714286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업무에 따라 나뉘는 환경미화원, 그런데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04966" y="2888017"/>
            <a:ext cx="6955108" cy="4494805"/>
            <a:chOff x="904966" y="2888017"/>
            <a:chExt cx="6955108" cy="44948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966" y="2888017"/>
              <a:ext cx="6955108" cy="449480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742857" y="5189705"/>
            <a:ext cx="11800000" cy="1879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가로환경미화원이 주로 우리가 생각하는 환경미화원.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도로 청소 뿐만 아니라 계절별로 추가적인 업무가 있어 어려움 존재.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개인별 담당 구역이 넓다.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695238" y="4367296"/>
            <a:ext cx="166575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01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42857" y="7765495"/>
            <a:ext cx="11714286" cy="12187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정부에서 매년 인구수, 유동인구 계산하여 환경미화원 숫자를 산정.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즉각적인 인력충원이 어려움.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695238" y="6897531"/>
            <a:ext cx="158449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02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07143" y="4461038"/>
            <a:ext cx="43336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업무량 과다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07143" y="6998590"/>
            <a:ext cx="4252415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인력부족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83259" y="8757023"/>
            <a:ext cx="7938245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정보</a:t>
            </a:r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출처 - 낯설지만 친숙한 이름, </a:t>
            </a:r>
            <a:r>
              <a:rPr lang="en-US" sz="19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가로환경미화원</a:t>
            </a:r>
            <a:endParaRPr lang="en-US" sz="1900" kern="0" spc="-100" dirty="0">
              <a:solidFill>
                <a:srgbClr val="2D7533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(참여와혁신 17.08.14 기사)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128267" y="3208764"/>
            <a:ext cx="1828192" cy="665188"/>
            <a:chOff x="6128267" y="3208764"/>
            <a:chExt cx="1828192" cy="6651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8267" y="3208764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7052" y="6498270"/>
            <a:ext cx="1866288" cy="665188"/>
            <a:chOff x="817052" y="6498270"/>
            <a:chExt cx="1866288" cy="6651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052" y="6498270"/>
              <a:ext cx="1866288" cy="665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617666" y="643970"/>
            <a:ext cx="3677575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해결방안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28585" y="1930834"/>
            <a:ext cx="109714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2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플로깅을 활성화 하자!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6204" y="2801821"/>
            <a:ext cx="8714286" cy="7017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지구를 살리는데 개인의 노력을 더하면?!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142857" y="1930834"/>
            <a:ext cx="6955108" cy="6863160"/>
            <a:chOff x="9142857" y="1930834"/>
            <a:chExt cx="6955108" cy="6863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930834"/>
              <a:ext cx="6955108" cy="68631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76200" y="5091590"/>
            <a:ext cx="75582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조깅을 하면서 길가의 쓰레기를 수거하는, 체육활동과 자연보호활동이 합쳐진 개념을 의미하는 신조어. 스웨덴에서 2016년에 처음 시작.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스웨덴어 '줍다' 를 뜻하는 플로카 우프(Plocka Upp)와 </a:t>
            </a:r>
          </a:p>
          <a:p>
            <a:r>
              <a:rPr lang="en-US" sz="20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영어</a:t>
            </a:r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</a:t>
            </a:r>
            <a:r>
              <a:rPr lang="en-US" sz="20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단어</a:t>
            </a:r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조깅(jogging)이 합쳐졌다.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28585" y="4269178"/>
            <a:ext cx="166575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01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6200" y="7981467"/>
            <a:ext cx="7558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단순히 일정기간의 캠페인에서 그치는 것이 </a:t>
            </a:r>
            <a:r>
              <a:rPr lang="en-US" sz="20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아니라</a:t>
            </a:r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</a:t>
            </a:r>
          </a:p>
          <a:p>
            <a:r>
              <a:rPr lang="en-US" sz="20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일상에서</a:t>
            </a:r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언제나 참여할 수 있는 플로깅 플랫폼을 만들자!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28585" y="7113503"/>
            <a:ext cx="158449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02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0486" y="4362924"/>
            <a:ext cx="43336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플로깅이란?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0486" y="7214567"/>
            <a:ext cx="937748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지속적인 활동을 유도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358803" y="2194967"/>
            <a:ext cx="1828192" cy="665188"/>
            <a:chOff x="14358803" y="2194967"/>
            <a:chExt cx="1828192" cy="6651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8803" y="2194967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9411" y="4440167"/>
            <a:ext cx="1866288" cy="665188"/>
            <a:chOff x="9049411" y="4440167"/>
            <a:chExt cx="1866288" cy="6651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9411" y="4440167"/>
              <a:ext cx="1866288" cy="665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638095" y="643970"/>
            <a:ext cx="4657143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서비스 소개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600000" y="1799978"/>
            <a:ext cx="7085714" cy="40934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0" kern="0" spc="-16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02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5528" y="7446086"/>
            <a:ext cx="7954658" cy="1610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프로젝트 소개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주요기능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163686" y="6296695"/>
            <a:ext cx="7958344" cy="10042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서비스 소개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1555</Words>
  <Application>Microsoft Office PowerPoint</Application>
  <PresentationFormat>사용자 지정</PresentationFormat>
  <Paragraphs>383</Paragraphs>
  <Slides>24</Slides>
  <Notes>23</Notes>
  <HiddenSlides>2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Cafe24 Ssukssuk </vt:lpstr>
      <vt:lpstr>Jalnan</vt:lpstr>
      <vt:lpstr>Jalnan OTF</vt:lpstr>
      <vt:lpstr>S-Core Dream 4 Regular</vt:lpstr>
      <vt:lpstr>S-Core Dream 5 Medium</vt:lpstr>
      <vt:lpstr>S-Core Dream 6 Bold</vt:lpstr>
      <vt:lpstr>S-Core Dream 7 ExtraBold</vt:lpstr>
      <vt:lpstr>맑은 고딕</vt:lpstr>
      <vt:lpstr>Arial</vt:lpstr>
      <vt:lpstr>Calibri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Nan JaengE</cp:lastModifiedBy>
  <cp:revision>5</cp:revision>
  <dcterms:created xsi:type="dcterms:W3CDTF">2022-08-18T22:37:31Z</dcterms:created>
  <dcterms:modified xsi:type="dcterms:W3CDTF">2022-08-18T17:24:54Z</dcterms:modified>
</cp:coreProperties>
</file>